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48"/>
  </p:notesMasterIdLst>
  <p:handoutMasterIdLst>
    <p:handoutMasterId r:id="rId49"/>
  </p:handoutMasterIdLst>
  <p:sldIdLst>
    <p:sldId id="284" r:id="rId5"/>
    <p:sldId id="886" r:id="rId6"/>
    <p:sldId id="749" r:id="rId7"/>
    <p:sldId id="781" r:id="rId8"/>
    <p:sldId id="804" r:id="rId9"/>
    <p:sldId id="750" r:id="rId10"/>
    <p:sldId id="751" r:id="rId11"/>
    <p:sldId id="752" r:id="rId12"/>
    <p:sldId id="753" r:id="rId13"/>
    <p:sldId id="754" r:id="rId14"/>
    <p:sldId id="755" r:id="rId15"/>
    <p:sldId id="756" r:id="rId16"/>
    <p:sldId id="757" r:id="rId17"/>
    <p:sldId id="758" r:id="rId18"/>
    <p:sldId id="759" r:id="rId19"/>
    <p:sldId id="887" r:id="rId20"/>
    <p:sldId id="918" r:id="rId21"/>
    <p:sldId id="919" r:id="rId22"/>
    <p:sldId id="920" r:id="rId23"/>
    <p:sldId id="921" r:id="rId24"/>
    <p:sldId id="922" r:id="rId25"/>
    <p:sldId id="923" r:id="rId26"/>
    <p:sldId id="924" r:id="rId27"/>
    <p:sldId id="888" r:id="rId28"/>
    <p:sldId id="776" r:id="rId29"/>
    <p:sldId id="783" r:id="rId30"/>
    <p:sldId id="805" r:id="rId31"/>
    <p:sldId id="829" r:id="rId32"/>
    <p:sldId id="830" r:id="rId33"/>
    <p:sldId id="763" r:id="rId34"/>
    <p:sldId id="917" r:id="rId35"/>
    <p:sldId id="889" r:id="rId36"/>
    <p:sldId id="817" r:id="rId37"/>
    <p:sldId id="818" r:id="rId38"/>
    <p:sldId id="819" r:id="rId39"/>
    <p:sldId id="820" r:id="rId40"/>
    <p:sldId id="821" r:id="rId41"/>
    <p:sldId id="822" r:id="rId42"/>
    <p:sldId id="823" r:id="rId43"/>
    <p:sldId id="824" r:id="rId44"/>
    <p:sldId id="825" r:id="rId45"/>
    <p:sldId id="826" r:id="rId46"/>
    <p:sldId id="658" r:id="rId4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im Murphy" initials="TM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00CC"/>
    <a:srgbClr val="FFFF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78" autoAdjust="0"/>
    <p:restoredTop sz="95955" autoAdjust="0"/>
  </p:normalViewPr>
  <p:slideViewPr>
    <p:cSldViewPr>
      <p:cViewPr varScale="1">
        <p:scale>
          <a:sx n="66" d="100"/>
          <a:sy n="66" d="100"/>
        </p:scale>
        <p:origin x="-1008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264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84" d="100"/>
        <a:sy n="184" d="100"/>
      </p:scale>
      <p:origin x="0" y="23400"/>
    </p:cViewPr>
  </p:sorterViewPr>
  <p:notesViewPr>
    <p:cSldViewPr>
      <p:cViewPr varScale="1">
        <p:scale>
          <a:sx n="52" d="100"/>
          <a:sy n="52" d="100"/>
        </p:scale>
        <p:origin x="-1824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20" cy="480060"/>
          </a:xfrm>
          <a:prstGeom prst="rect">
            <a:avLst/>
          </a:prstGeom>
        </p:spPr>
        <p:txBody>
          <a:bodyPr vert="horz" lIns="96659" tIns="48330" rIns="96659" bIns="4833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59" tIns="48330" rIns="96659" bIns="48330" rtlCol="0"/>
          <a:lstStyle>
            <a:lvl1pPr algn="r">
              <a:defRPr sz="1200"/>
            </a:lvl1pPr>
          </a:lstStyle>
          <a:p>
            <a:fld id="{DC341E82-BC60-4683-9A28-10274A414603}" type="datetimeFigureOut">
              <a:rPr lang="en-US" smtClean="0"/>
              <a:pPr/>
              <a:t>7/17/2018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9474"/>
            <a:ext cx="3169920" cy="480060"/>
          </a:xfrm>
          <a:prstGeom prst="rect">
            <a:avLst/>
          </a:prstGeom>
        </p:spPr>
        <p:txBody>
          <a:bodyPr vert="horz" lIns="96659" tIns="48330" rIns="96659" bIns="4833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9" tIns="48330" rIns="96659" bIns="48330" rtlCol="0" anchor="b"/>
          <a:lstStyle>
            <a:lvl1pPr algn="r">
              <a:defRPr sz="1200"/>
            </a:lvl1pPr>
          </a:lstStyle>
          <a:p>
            <a:fld id="{A4F46077-5408-427C-A698-C4772B1CDE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9953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20" cy="480060"/>
          </a:xfrm>
          <a:prstGeom prst="rect">
            <a:avLst/>
          </a:prstGeom>
        </p:spPr>
        <p:txBody>
          <a:bodyPr vert="horz" lIns="96659" tIns="48330" rIns="96659" bIns="4833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59" tIns="48330" rIns="96659" bIns="4833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E6A96BB-BCA6-471C-8FF5-581B69D4D014}" type="datetimeFigureOut">
              <a:rPr lang="en-US"/>
              <a:pPr>
                <a:defRPr/>
              </a:pPr>
              <a:t>7/17/2018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9" tIns="48330" rIns="96659" bIns="4833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59" tIns="48330" rIns="96659" bIns="4833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4"/>
            <a:ext cx="3169920" cy="480060"/>
          </a:xfrm>
          <a:prstGeom prst="rect">
            <a:avLst/>
          </a:prstGeom>
        </p:spPr>
        <p:txBody>
          <a:bodyPr vert="horz" lIns="96659" tIns="48330" rIns="96659" bIns="4833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9" tIns="48330" rIns="96659" bIns="4833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080E474-FD34-4237-A302-7FA66AD3A8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3582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91327D-6D3F-4EE0-96BB-C25497C107E7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284913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0062">
              <a:defRPr/>
            </a:pPr>
            <a:r>
              <a:rPr lang="en-US" baseline="0" dirty="0" smtClean="0"/>
              <a:t>Review with participants the supporting documentation.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80E474-FD34-4237-A302-7FA66AD3A88A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1750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80E474-FD34-4237-A302-7FA66AD3A88A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052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80E474-FD34-4237-A302-7FA66AD3A88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829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0062">
              <a:defRPr/>
            </a:pPr>
            <a:r>
              <a:rPr lang="en-US" baseline="0" dirty="0" smtClean="0"/>
              <a:t>Review with participants the supporting documentation.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80E474-FD34-4237-A302-7FA66AD3A88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175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80E474-FD34-4237-A302-7FA66AD3A88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604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80E474-FD34-4237-A302-7FA66AD3A88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6724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80E474-FD34-4237-A302-7FA66AD3A88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7649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80E474-FD34-4237-A302-7FA66AD3A88A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0024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0062">
              <a:defRPr/>
            </a:pPr>
            <a:r>
              <a:rPr lang="en-US" baseline="0" dirty="0" smtClean="0"/>
              <a:t>Review with participants the supporting documentation.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80E474-FD34-4237-A302-7FA66AD3A88A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1750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80E474-FD34-4237-A302-7FA66AD3A88A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833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7924800" cy="4267200"/>
          </a:xfrm>
        </p:spPr>
        <p:txBody>
          <a:bodyPr/>
          <a:lstStyle>
            <a:lvl1pPr marL="457200" indent="-457200">
              <a:buFont typeface="Wingdings" pitchFamily="2" charset="2"/>
              <a:buChar char="v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8600" y="609600"/>
            <a:ext cx="990600" cy="72431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  <p:sldLayoutId id="2147483680" r:id="rId5"/>
    <p:sldLayoutId id="2147483679" r:id="rId6"/>
  </p:sldLayoutIdLst>
  <p:timing>
    <p:tnLst>
      <p:par>
        <p:cTn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ps.org/Page/123" TargetMode="External"/><Relationship Id="rId2" Type="http://schemas.openxmlformats.org/officeDocument/2006/relationships/hyperlink" Target="mailto:support@epes.org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ps.org/Page/2354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2133600" y="1371600"/>
            <a:ext cx="6324600" cy="1905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3600" b="1" dirty="0" smtClean="0">
                <a:solidFill>
                  <a:schemeClr val="tx2"/>
                </a:solidFill>
              </a:rPr>
              <a:t>Leadership Presentation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2"/>
                </a:solidFill>
              </a:rPr>
              <a:t>18 July 2018</a:t>
            </a:r>
            <a:endParaRPr lang="en-US" sz="2400" dirty="0" smtClean="0">
              <a:solidFill>
                <a:schemeClr val="tx2"/>
              </a:solidFill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676400"/>
            <a:ext cx="1197909" cy="875890"/>
          </a:xfrm>
          <a:prstGeom prst="rect">
            <a:avLst/>
          </a:prstGeom>
        </p:spPr>
      </p:pic>
      <p:sp>
        <p:nvSpPr>
          <p:cNvPr id="5" name="Slide Number Placeholder 1"/>
          <p:cNvSpPr txBox="1">
            <a:spLocks/>
          </p:cNvSpPr>
          <p:nvPr/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3145C61A-11A4-C04A-A9D0-98410692EE9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Travel Expense Process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2420" y="1661584"/>
            <a:ext cx="1751130" cy="12628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Review Budget sheet</a:t>
            </a:r>
            <a:endParaRPr lang="en-US" sz="1000" dirty="0" smtClean="0">
              <a:solidFill>
                <a:srgbClr val="000000"/>
              </a:solidFill>
            </a:endParaRPr>
          </a:p>
          <a:p>
            <a:pPr algn="ctr"/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70336" y="1672856"/>
            <a:ext cx="1687902" cy="125154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Complete the Advanced Expense Report</a:t>
            </a:r>
          </a:p>
        </p:txBody>
      </p:sp>
      <p:sp>
        <p:nvSpPr>
          <p:cNvPr id="9" name="Rectangle 8"/>
          <p:cNvSpPr/>
          <p:nvPr/>
        </p:nvSpPr>
        <p:spPr>
          <a:xfrm>
            <a:off x="4856760" y="1672856"/>
            <a:ext cx="1594009" cy="125154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Complete the </a:t>
            </a:r>
            <a:r>
              <a:rPr lang="en-US" dirty="0" smtClean="0">
                <a:solidFill>
                  <a:srgbClr val="000000"/>
                </a:solidFill>
              </a:rPr>
              <a:t>Voucher </a:t>
            </a:r>
            <a:r>
              <a:rPr lang="en-US" dirty="0">
                <a:solidFill>
                  <a:srgbClr val="000000"/>
                </a:solidFill>
              </a:rPr>
              <a:t>for Advancement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950661" y="1647154"/>
            <a:ext cx="1780245" cy="12628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Complete Travel to Pay Voucher add invoice and Itinerary</a:t>
            </a:r>
            <a:endParaRPr lang="en-US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464940" y="3574444"/>
            <a:ext cx="2392449" cy="155586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Complete IN-90 with Registration Voucher, Sample Registration and Conf. Documentation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364001" y="3574444"/>
            <a:ext cx="1961131" cy="155586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Review Actual Expense report for Changes</a:t>
            </a:r>
            <a:endParaRPr lang="en-US" dirty="0" smtClean="0"/>
          </a:p>
        </p:txBody>
      </p:sp>
      <p:sp>
        <p:nvSpPr>
          <p:cNvPr id="19" name="Rectangle 18"/>
          <p:cNvSpPr/>
          <p:nvPr/>
        </p:nvSpPr>
        <p:spPr>
          <a:xfrm>
            <a:off x="5811405" y="3574444"/>
            <a:ext cx="1894880" cy="155586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Add additional expenses to Actual Expense Report </a:t>
            </a:r>
            <a:endParaRPr lang="en-US" dirty="0" smtClean="0"/>
          </a:p>
        </p:txBody>
      </p:sp>
      <p:cxnSp>
        <p:nvCxnSpPr>
          <p:cNvPr id="21" name="Straight Arrow Connector 20"/>
          <p:cNvCxnSpPr>
            <a:stCxn id="4" idx="3"/>
            <a:endCxn id="5" idx="1"/>
          </p:cNvCxnSpPr>
          <p:nvPr/>
        </p:nvCxnSpPr>
        <p:spPr>
          <a:xfrm>
            <a:off x="2193550" y="2292991"/>
            <a:ext cx="476786" cy="56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5" idx="3"/>
            <a:endCxn id="9" idx="1"/>
          </p:cNvCxnSpPr>
          <p:nvPr/>
        </p:nvCxnSpPr>
        <p:spPr>
          <a:xfrm>
            <a:off x="4358238" y="2298627"/>
            <a:ext cx="49852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9" idx="3"/>
            <a:endCxn id="11" idx="1"/>
          </p:cNvCxnSpPr>
          <p:nvPr/>
        </p:nvCxnSpPr>
        <p:spPr>
          <a:xfrm flipV="1">
            <a:off x="6450769" y="2278561"/>
            <a:ext cx="499892" cy="200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11" idx="2"/>
            <a:endCxn id="16" idx="0"/>
          </p:cNvCxnSpPr>
          <p:nvPr/>
        </p:nvCxnSpPr>
        <p:spPr>
          <a:xfrm rot="5400000">
            <a:off x="4418737" y="152396"/>
            <a:ext cx="664477" cy="6179619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6" idx="3"/>
            <a:endCxn id="18" idx="1"/>
          </p:cNvCxnSpPr>
          <p:nvPr/>
        </p:nvCxnSpPr>
        <p:spPr>
          <a:xfrm>
            <a:off x="2857389" y="4352378"/>
            <a:ext cx="5066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8" idx="3"/>
            <a:endCxn id="19" idx="1"/>
          </p:cNvCxnSpPr>
          <p:nvPr/>
        </p:nvCxnSpPr>
        <p:spPr>
          <a:xfrm>
            <a:off x="5325132" y="4352378"/>
            <a:ext cx="48627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04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Mileage Reimbursement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O</a:t>
            </a:r>
            <a:r>
              <a:rPr lang="en-US" sz="1800" dirty="0" smtClean="0"/>
              <a:t>ccur only between SLPS locations and the Central </a:t>
            </a:r>
            <a:r>
              <a:rPr lang="en-US" sz="1800" dirty="0"/>
              <a:t>O</a:t>
            </a:r>
            <a:r>
              <a:rPr lang="en-US" sz="1800" dirty="0" smtClean="0"/>
              <a:t>ffice and should be completed, signed, and submitted monthly (only one report per month)</a:t>
            </a:r>
          </a:p>
          <a:p>
            <a:r>
              <a:rPr lang="en-US" sz="1800" dirty="0" smtClean="0"/>
              <a:t>Mileage Form should include name, last 4 digits of social security number, location, fund number, travel date, location to and from and the number of miles each way</a:t>
            </a:r>
          </a:p>
          <a:p>
            <a:r>
              <a:rPr lang="en-US" sz="1800" dirty="0" smtClean="0"/>
              <a:t>Mileage is processed through SAP and is issued as part of your paycheck</a:t>
            </a:r>
            <a:r>
              <a:rPr lang="en-US" sz="1800" dirty="0"/>
              <a:t> </a:t>
            </a:r>
            <a:r>
              <a:rPr lang="en-US" sz="1800" dirty="0" smtClean="0"/>
              <a:t>(Car Allowance)</a:t>
            </a:r>
          </a:p>
          <a:p>
            <a:r>
              <a:rPr lang="en-US" sz="1800" dirty="0" smtClean="0"/>
              <a:t>If the mileage reimbursement request exceeds $100.00 for a month, submit a memorandum of explanation attached to request  </a:t>
            </a:r>
          </a:p>
          <a:p>
            <a:r>
              <a:rPr lang="en-US" sz="1800" dirty="0" smtClean="0"/>
              <a:t>Blank mileage forms are found on the SLPS intranet under department forms (Fiscal </a:t>
            </a:r>
            <a:r>
              <a:rPr lang="en-US" sz="1800" dirty="0"/>
              <a:t>C</a:t>
            </a:r>
            <a:r>
              <a:rPr lang="en-US" sz="1800" dirty="0" smtClean="0"/>
              <a:t>ontrol)</a:t>
            </a:r>
          </a:p>
          <a:p>
            <a:endParaRPr lang="en-US" sz="1800" dirty="0"/>
          </a:p>
          <a:p>
            <a:pPr marL="0" indent="0" algn="ctr">
              <a:buNone/>
            </a:pPr>
            <a:r>
              <a:rPr lang="en-US" sz="1600" b="1" i="1" dirty="0" smtClean="0"/>
              <a:t>Refer to Mileage Reimbursement Form and Automobile Mileage Report</a:t>
            </a:r>
            <a:endParaRPr lang="en-US" sz="1600" b="1" i="1" dirty="0"/>
          </a:p>
        </p:txBody>
      </p:sp>
      <p:pic>
        <p:nvPicPr>
          <p:cNvPr id="6" name="Picture 44" descr="C:\Users\Drew\AppData\Local\Microsoft\Windows\INetCache\IE\6DUJN8SH\MC900442164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096" y="5764570"/>
            <a:ext cx="410391" cy="410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22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Non-Encumbered Payment – Meeting Expense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Always include the attendee sign-in sheet  and agenda</a:t>
            </a:r>
          </a:p>
          <a:p>
            <a:r>
              <a:rPr lang="en-US" sz="2600" dirty="0" smtClean="0"/>
              <a:t>Schools with checking accounts need to include the school issued checks with the voucher for reimbursement</a:t>
            </a:r>
          </a:p>
          <a:p>
            <a:r>
              <a:rPr lang="en-US" sz="2600" dirty="0" smtClean="0"/>
              <a:t>Schools without checking accounts (personally paid by an employee) need to include the receipt with the voucher for reimbursement. Check copy not needed</a:t>
            </a:r>
            <a:endParaRPr lang="en-US" sz="2600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71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Expense Process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36507" y="2833289"/>
            <a:ext cx="1877919" cy="96614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Create Agenda and Sign-in Sheet</a:t>
            </a:r>
          </a:p>
        </p:txBody>
      </p:sp>
      <p:sp>
        <p:nvSpPr>
          <p:cNvPr id="6" name="Rectangle 5"/>
          <p:cNvSpPr/>
          <p:nvPr/>
        </p:nvSpPr>
        <p:spPr>
          <a:xfrm>
            <a:off x="2681622" y="1447800"/>
            <a:ext cx="1877919" cy="14086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For a school check submit voucher and copy of school check </a:t>
            </a:r>
          </a:p>
        </p:txBody>
      </p:sp>
      <p:sp>
        <p:nvSpPr>
          <p:cNvPr id="7" name="Rectangle 6"/>
          <p:cNvSpPr/>
          <p:nvPr/>
        </p:nvSpPr>
        <p:spPr>
          <a:xfrm>
            <a:off x="2681622" y="3799434"/>
            <a:ext cx="1877919" cy="127010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For Employee payment submit voucher and receipt   </a:t>
            </a:r>
          </a:p>
        </p:txBody>
      </p:sp>
      <p:cxnSp>
        <p:nvCxnSpPr>
          <p:cNvPr id="11" name="Straight Arrow Connector 10"/>
          <p:cNvCxnSpPr>
            <a:stCxn id="5" idx="3"/>
          </p:cNvCxnSpPr>
          <p:nvPr/>
        </p:nvCxnSpPr>
        <p:spPr>
          <a:xfrm flipV="1">
            <a:off x="2214426" y="2833289"/>
            <a:ext cx="467196" cy="4830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3"/>
          </p:cNvCxnSpPr>
          <p:nvPr/>
        </p:nvCxnSpPr>
        <p:spPr>
          <a:xfrm>
            <a:off x="2214426" y="3316362"/>
            <a:ext cx="467196" cy="483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982888" y="2833711"/>
            <a:ext cx="1649532" cy="96614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Complete Voucher Certification </a:t>
            </a:r>
          </a:p>
        </p:txBody>
      </p:sp>
      <p:cxnSp>
        <p:nvCxnSpPr>
          <p:cNvPr id="16" name="Straight Arrow Connector 15"/>
          <p:cNvCxnSpPr>
            <a:stCxn id="6" idx="3"/>
          </p:cNvCxnSpPr>
          <p:nvPr/>
        </p:nvCxnSpPr>
        <p:spPr>
          <a:xfrm>
            <a:off x="4559541" y="2152106"/>
            <a:ext cx="423346" cy="7043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3"/>
          </p:cNvCxnSpPr>
          <p:nvPr/>
        </p:nvCxnSpPr>
        <p:spPr>
          <a:xfrm flipV="1">
            <a:off x="4559541" y="3799856"/>
            <a:ext cx="423346" cy="6346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110898" y="2844983"/>
            <a:ext cx="1649532" cy="96614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Submit for Processing</a:t>
            </a:r>
          </a:p>
        </p:txBody>
      </p:sp>
      <p:cxnSp>
        <p:nvCxnSpPr>
          <p:cNvPr id="21" name="Straight Arrow Connector 20"/>
          <p:cNvCxnSpPr>
            <a:stCxn id="14" idx="3"/>
            <a:endCxn id="19" idx="1"/>
          </p:cNvCxnSpPr>
          <p:nvPr/>
        </p:nvCxnSpPr>
        <p:spPr>
          <a:xfrm>
            <a:off x="6632420" y="3316784"/>
            <a:ext cx="478478" cy="112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7122183" y="4325925"/>
            <a:ext cx="1649532" cy="96614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Paid on next check run</a:t>
            </a:r>
          </a:p>
        </p:txBody>
      </p:sp>
      <p:cxnSp>
        <p:nvCxnSpPr>
          <p:cNvPr id="24" name="Straight Arrow Connector 23"/>
          <p:cNvCxnSpPr>
            <a:stCxn id="19" idx="2"/>
            <a:endCxn id="22" idx="0"/>
          </p:cNvCxnSpPr>
          <p:nvPr/>
        </p:nvCxnSpPr>
        <p:spPr>
          <a:xfrm>
            <a:off x="7935664" y="3811128"/>
            <a:ext cx="11285" cy="5147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73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Non-Encumbered Payments - Postage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Complete voucher form </a:t>
            </a:r>
          </a:p>
          <a:p>
            <a:r>
              <a:rPr lang="en-US" sz="3200" dirty="0" smtClean="0"/>
              <a:t>The vendor number is always 600004544 </a:t>
            </a:r>
          </a:p>
          <a:p>
            <a:r>
              <a:rPr lang="en-US" sz="3200" dirty="0" smtClean="0"/>
              <a:t>The name of vendor is always Postmaster</a:t>
            </a:r>
          </a:p>
          <a:p>
            <a:r>
              <a:rPr lang="en-US" sz="3200" dirty="0" smtClean="0"/>
              <a:t>A </a:t>
            </a:r>
            <a:r>
              <a:rPr lang="en-US" sz="3200" dirty="0"/>
              <a:t>r</a:t>
            </a:r>
            <a:r>
              <a:rPr lang="en-US" sz="3200" dirty="0" smtClean="0"/>
              <a:t>eceipt is not required</a:t>
            </a:r>
          </a:p>
          <a:p>
            <a:endParaRPr lang="en-US" sz="3200" dirty="0"/>
          </a:p>
          <a:p>
            <a:pPr marL="0" indent="0" algn="ctr">
              <a:buNone/>
            </a:pPr>
            <a:r>
              <a:rPr lang="en-US" sz="2400" b="1" i="1" dirty="0" smtClean="0"/>
              <a:t>See Voucher Certification for Postage Form</a:t>
            </a:r>
          </a:p>
          <a:p>
            <a:endParaRPr lang="en-US" sz="3200" dirty="0"/>
          </a:p>
          <a:p>
            <a:endParaRPr lang="en-US" sz="3200" dirty="0" smtClean="0"/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Picture 44" descr="C:\Users\Drew\AppData\Local\Microsoft\Windows\INetCache\IE\6DUJN8SH\MC900442164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0600" y="5791866"/>
            <a:ext cx="410391" cy="410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17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Postage Expense Process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4298" y="2801554"/>
            <a:ext cx="1649532" cy="96614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Location Completes Voucher</a:t>
            </a:r>
          </a:p>
        </p:txBody>
      </p:sp>
      <p:sp>
        <p:nvSpPr>
          <p:cNvPr id="5" name="Rectangle 4"/>
          <p:cNvSpPr/>
          <p:nvPr/>
        </p:nvSpPr>
        <p:spPr>
          <a:xfrm>
            <a:off x="2812308" y="2812826"/>
            <a:ext cx="1649532" cy="96614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A/P Processes Voucher</a:t>
            </a:r>
          </a:p>
        </p:txBody>
      </p:sp>
      <p:cxnSp>
        <p:nvCxnSpPr>
          <p:cNvPr id="6" name="Straight Arrow Connector 5"/>
          <p:cNvCxnSpPr>
            <a:stCxn id="4" idx="3"/>
            <a:endCxn id="5" idx="1"/>
          </p:cNvCxnSpPr>
          <p:nvPr/>
        </p:nvCxnSpPr>
        <p:spPr>
          <a:xfrm>
            <a:off x="2333830" y="3284627"/>
            <a:ext cx="478478" cy="112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939897" y="2812826"/>
            <a:ext cx="1649532" cy="96614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Treasurer’s Office Sends Check to School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461840" y="3307171"/>
            <a:ext cx="478478" cy="112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067486" y="2835370"/>
            <a:ext cx="1649532" cy="96614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Location Buys Stamps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589429" y="3329715"/>
            <a:ext cx="478478" cy="112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49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533400" y="4126345"/>
            <a:ext cx="6400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Lesson 1 - Introduction</a:t>
            </a:r>
          </a:p>
          <a:p>
            <a:r>
              <a:rPr lang="en-US" sz="2000" dirty="0" smtClean="0"/>
              <a:t>Lesson 2 </a:t>
            </a:r>
            <a:r>
              <a:rPr lang="en-US" sz="2000" dirty="0"/>
              <a:t>– </a:t>
            </a:r>
            <a:r>
              <a:rPr lang="en-US" sz="2000" dirty="0" smtClean="0"/>
              <a:t>Budget Overview</a:t>
            </a:r>
            <a:endParaRPr lang="en-US" sz="2000" dirty="0"/>
          </a:p>
          <a:p>
            <a:r>
              <a:rPr lang="en-US" sz="2000" dirty="0" smtClean="0"/>
              <a:t>Lesson 3 - SAP Enhancement Project</a:t>
            </a:r>
          </a:p>
          <a:p>
            <a:r>
              <a:rPr lang="en-US" sz="2000" dirty="0" smtClean="0"/>
              <a:t>Lesson 4 – Grants Management</a:t>
            </a:r>
          </a:p>
          <a:p>
            <a:r>
              <a:rPr lang="en-US" sz="2000" dirty="0" smtClean="0"/>
              <a:t>Lesson </a:t>
            </a:r>
            <a:r>
              <a:rPr lang="en-US" sz="2000" dirty="0"/>
              <a:t>5 </a:t>
            </a:r>
            <a:r>
              <a:rPr lang="en-US" sz="2000" dirty="0" smtClean="0"/>
              <a:t>– Purchasing</a:t>
            </a:r>
          </a:p>
          <a:p>
            <a:r>
              <a:rPr lang="en-US" sz="2000" dirty="0" smtClean="0"/>
              <a:t>Lesson 6 - Accounts Payable</a:t>
            </a:r>
          </a:p>
          <a:p>
            <a:r>
              <a:rPr lang="en-US" sz="2000" b="1" dirty="0" smtClean="0"/>
              <a:t>Lesson 7 - Fiscal Control</a:t>
            </a:r>
          </a:p>
          <a:p>
            <a:r>
              <a:rPr lang="en-US" sz="2000" dirty="0" smtClean="0"/>
              <a:t>Lesson 8 – Treasurer’s Office</a:t>
            </a:r>
          </a:p>
          <a:p>
            <a:r>
              <a:rPr lang="en-US" sz="2000" dirty="0" smtClean="0"/>
              <a:t>Lesson 9 - Risk Management</a:t>
            </a:r>
          </a:p>
          <a:p>
            <a:r>
              <a:rPr lang="en-US" sz="2000" dirty="0" smtClean="0"/>
              <a:t>Lesson 10 – Payroll</a:t>
            </a:r>
          </a:p>
          <a:p>
            <a:r>
              <a:rPr lang="en-US" sz="2000" dirty="0" smtClean="0"/>
              <a:t>Lesson 11- Computer Labs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92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Lesson 1 </a:t>
            </a:r>
            <a:r>
              <a:rPr lang="en-US" dirty="0" smtClean="0"/>
              <a:t>– Fiscal Control Overview</a:t>
            </a:r>
            <a:endParaRPr lang="en-US" dirty="0"/>
          </a:p>
          <a:p>
            <a:r>
              <a:rPr lang="en-US" dirty="0" smtClean="0"/>
              <a:t>Lesson 2 </a:t>
            </a:r>
            <a:r>
              <a:rPr lang="en-US" dirty="0"/>
              <a:t>– </a:t>
            </a:r>
            <a:r>
              <a:rPr lang="en-US" dirty="0" smtClean="0"/>
              <a:t>Fiscal Control Deadlines</a:t>
            </a:r>
            <a:endParaRPr lang="en-US" dirty="0"/>
          </a:p>
          <a:p>
            <a:r>
              <a:rPr lang="en-US" dirty="0" smtClean="0"/>
              <a:t>Lesson 3 – Student Activity Accounts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07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Development of Fiscal Policies</a:t>
            </a:r>
          </a:p>
          <a:p>
            <a:r>
              <a:rPr lang="en-US" dirty="0" smtClean="0"/>
              <a:t>All vendor payments</a:t>
            </a:r>
          </a:p>
          <a:p>
            <a:r>
              <a:rPr lang="en-US" dirty="0" smtClean="0"/>
              <a:t>Outside reporting to State and Federal </a:t>
            </a:r>
            <a:r>
              <a:rPr lang="en-US" dirty="0"/>
              <a:t>A</a:t>
            </a:r>
            <a:r>
              <a:rPr lang="en-US" dirty="0" smtClean="0"/>
              <a:t>gencies</a:t>
            </a:r>
          </a:p>
          <a:p>
            <a:r>
              <a:rPr lang="en-US" dirty="0" smtClean="0"/>
              <a:t>Maintaining general ledger</a:t>
            </a:r>
          </a:p>
          <a:p>
            <a:r>
              <a:rPr lang="en-US" dirty="0" smtClean="0"/>
              <a:t>Process/</a:t>
            </a:r>
            <a:r>
              <a:rPr lang="en-US" dirty="0"/>
              <a:t>R</a:t>
            </a:r>
            <a:r>
              <a:rPr lang="en-US" dirty="0" smtClean="0"/>
              <a:t>elease Purchase Requisitions</a:t>
            </a:r>
          </a:p>
          <a:p>
            <a:r>
              <a:rPr lang="en-US" dirty="0" smtClean="0"/>
              <a:t>Review/audit student activity accounts</a:t>
            </a:r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41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Fiscal Control Directory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r>
              <a:rPr lang="en-US" dirty="0"/>
              <a:t>Ron </a:t>
            </a:r>
            <a:r>
              <a:rPr lang="en-US" dirty="0" smtClean="0"/>
              <a:t>Martin, Fiscal Control Director</a:t>
            </a:r>
            <a:r>
              <a:rPr lang="en-US" dirty="0"/>
              <a:t>		Phone: </a:t>
            </a:r>
            <a:r>
              <a:rPr lang="en-US" dirty="0" smtClean="0"/>
              <a:t>345-2389</a:t>
            </a:r>
            <a:endParaRPr lang="en-US" dirty="0"/>
          </a:p>
          <a:p>
            <a:r>
              <a:rPr lang="en-US" dirty="0" smtClean="0"/>
              <a:t>Kevin McKenzie, Accountant III</a:t>
            </a:r>
            <a:r>
              <a:rPr lang="en-US" dirty="0"/>
              <a:t>		</a:t>
            </a:r>
            <a:r>
              <a:rPr lang="en-US" dirty="0" smtClean="0"/>
              <a:t>Phone: 345-2275</a:t>
            </a:r>
            <a:endParaRPr lang="en-US" dirty="0"/>
          </a:p>
          <a:p>
            <a:r>
              <a:rPr lang="en-US" dirty="0" smtClean="0"/>
              <a:t>Armando Lopez, Accountant III</a:t>
            </a:r>
            <a:r>
              <a:rPr lang="en-US" dirty="0"/>
              <a:t>		</a:t>
            </a:r>
            <a:r>
              <a:rPr lang="en-US" dirty="0" smtClean="0"/>
              <a:t>Phone: 345-2274</a:t>
            </a:r>
          </a:p>
          <a:p>
            <a:r>
              <a:rPr lang="en-US" dirty="0" smtClean="0"/>
              <a:t>Ronnie </a:t>
            </a:r>
            <a:r>
              <a:rPr lang="en-US" dirty="0"/>
              <a:t>Martindale, Accountant II		Phone: 345-2258</a:t>
            </a:r>
          </a:p>
          <a:p>
            <a:endParaRPr lang="en-US" dirty="0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39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533400" y="3756890"/>
            <a:ext cx="6400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Lesson 1 - Introduction</a:t>
            </a:r>
          </a:p>
          <a:p>
            <a:r>
              <a:rPr lang="en-US" sz="2000" dirty="0" smtClean="0"/>
              <a:t>Lesson 2 </a:t>
            </a:r>
            <a:r>
              <a:rPr lang="en-US" sz="2000" dirty="0"/>
              <a:t>– </a:t>
            </a:r>
            <a:r>
              <a:rPr lang="en-US" sz="2000" dirty="0" smtClean="0"/>
              <a:t>Budget Overview</a:t>
            </a:r>
            <a:endParaRPr lang="en-US" sz="2000" dirty="0"/>
          </a:p>
          <a:p>
            <a:r>
              <a:rPr lang="en-US" sz="2000" dirty="0" smtClean="0"/>
              <a:t>Lesson 3 - SAP Enhancement Project</a:t>
            </a:r>
          </a:p>
          <a:p>
            <a:r>
              <a:rPr lang="en-US" sz="2000" dirty="0" smtClean="0"/>
              <a:t>Lesson 4 – Grants Management</a:t>
            </a:r>
          </a:p>
          <a:p>
            <a:r>
              <a:rPr lang="en-US" sz="2000" dirty="0" smtClean="0"/>
              <a:t>Lesson </a:t>
            </a:r>
            <a:r>
              <a:rPr lang="en-US" sz="2000" dirty="0"/>
              <a:t>5 </a:t>
            </a:r>
            <a:r>
              <a:rPr lang="en-US" sz="2000" dirty="0" smtClean="0"/>
              <a:t>– Purchasing</a:t>
            </a:r>
          </a:p>
          <a:p>
            <a:r>
              <a:rPr lang="en-US" sz="2000" b="1" dirty="0" smtClean="0"/>
              <a:t>Lesson 6 - Accounts Payable</a:t>
            </a:r>
          </a:p>
          <a:p>
            <a:r>
              <a:rPr lang="en-US" sz="2000" dirty="0" smtClean="0"/>
              <a:t>Lesson 7 - Fiscal Control</a:t>
            </a:r>
          </a:p>
          <a:p>
            <a:r>
              <a:rPr lang="en-US" sz="2000" dirty="0" smtClean="0"/>
              <a:t>Lesson 8 – Treasurer’s Office</a:t>
            </a:r>
          </a:p>
          <a:p>
            <a:r>
              <a:rPr lang="en-US" sz="2000" dirty="0" smtClean="0"/>
              <a:t>Lesson 9 - Risk Management</a:t>
            </a:r>
          </a:p>
          <a:p>
            <a:r>
              <a:rPr lang="en-US" sz="2000" dirty="0" smtClean="0"/>
              <a:t>Lesson 10 – Payroll</a:t>
            </a:r>
          </a:p>
          <a:p>
            <a:r>
              <a:rPr lang="en-US" sz="2000" dirty="0" smtClean="0"/>
              <a:t>Lesson 11- Computer Labs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0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Fiscal Control Deadlines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Deadlines for purchase requisitions </a:t>
            </a:r>
          </a:p>
          <a:p>
            <a:r>
              <a:rPr lang="en-US" dirty="0" smtClean="0"/>
              <a:t>3/15/19 – Title I, Mini Federal Grants, Special Education &amp; No Child Left Behind</a:t>
            </a:r>
          </a:p>
          <a:p>
            <a:r>
              <a:rPr lang="en-US" dirty="0" smtClean="0"/>
              <a:t>4/11/19 </a:t>
            </a:r>
            <a:r>
              <a:rPr lang="en-US" dirty="0"/>
              <a:t>– </a:t>
            </a:r>
            <a:r>
              <a:rPr lang="en-US" dirty="0" smtClean="0"/>
              <a:t>General Operating &amp; Food Services</a:t>
            </a:r>
            <a:endParaRPr lang="en-US" dirty="0"/>
          </a:p>
          <a:p>
            <a:r>
              <a:rPr lang="en-US" dirty="0" smtClean="0"/>
              <a:t>5/2/19 </a:t>
            </a:r>
            <a:r>
              <a:rPr lang="en-US" dirty="0"/>
              <a:t>– </a:t>
            </a:r>
            <a:r>
              <a:rPr lang="en-US" dirty="0" smtClean="0"/>
              <a:t>Foundations/Contributions, Adult Voc. Ed., Adult Ed./Literacy &amp; Carl Perkins</a:t>
            </a:r>
            <a:endParaRPr lang="en-US" dirty="0"/>
          </a:p>
          <a:p>
            <a:r>
              <a:rPr lang="en-US" dirty="0" smtClean="0"/>
              <a:t>5/3/19 </a:t>
            </a:r>
            <a:r>
              <a:rPr lang="en-US" dirty="0"/>
              <a:t>– </a:t>
            </a:r>
            <a:r>
              <a:rPr lang="en-US" dirty="0" smtClean="0"/>
              <a:t>Summer School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17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Activity </a:t>
            </a:r>
            <a:r>
              <a:rPr lang="en-US" dirty="0" smtClean="0"/>
              <a:t>Accounts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Account </a:t>
            </a:r>
            <a:r>
              <a:rPr lang="en-US" sz="2400" dirty="0"/>
              <a:t>for the student activity </a:t>
            </a:r>
            <a:r>
              <a:rPr lang="en-US" sz="2400" dirty="0" smtClean="0"/>
              <a:t>funds when  </a:t>
            </a:r>
            <a:r>
              <a:rPr lang="en-US" sz="2400" dirty="0"/>
              <a:t>receive </a:t>
            </a:r>
            <a:r>
              <a:rPr lang="en-US" sz="2400" dirty="0" smtClean="0"/>
              <a:t>cash/checks and disburse checks</a:t>
            </a:r>
          </a:p>
          <a:p>
            <a:r>
              <a:rPr lang="en-US" sz="2400" dirty="0" smtClean="0"/>
              <a:t>Pays for </a:t>
            </a:r>
            <a:r>
              <a:rPr lang="en-US" sz="2400" dirty="0"/>
              <a:t>activities that benefit the </a:t>
            </a:r>
            <a:r>
              <a:rPr lang="en-US" sz="2400" dirty="0" smtClean="0"/>
              <a:t>students,  not </a:t>
            </a:r>
            <a:r>
              <a:rPr lang="en-US" sz="2400" dirty="0"/>
              <a:t>funds for teacher </a:t>
            </a:r>
            <a:r>
              <a:rPr lang="en-US" sz="2400" dirty="0" smtClean="0"/>
              <a:t>gift cards</a:t>
            </a:r>
          </a:p>
          <a:p>
            <a:r>
              <a:rPr lang="en-US" sz="2400" dirty="0"/>
              <a:t>Each </a:t>
            </a:r>
            <a:r>
              <a:rPr lang="en-US" sz="2400" dirty="0" smtClean="0"/>
              <a:t>day </a:t>
            </a:r>
            <a:r>
              <a:rPr lang="en-US" sz="2400" dirty="0"/>
              <a:t>the book clerk or secretary should </a:t>
            </a:r>
            <a:r>
              <a:rPr lang="en-US" sz="2400" dirty="0" smtClean="0"/>
              <a:t>be entering transactions into the EPES software and   </a:t>
            </a:r>
            <a:r>
              <a:rPr lang="en-US" sz="2400" dirty="0"/>
              <a:t>performing bank reconciliations </a:t>
            </a:r>
            <a:r>
              <a:rPr lang="en-US" sz="2400" dirty="0" smtClean="0"/>
              <a:t>monthly.  </a:t>
            </a:r>
          </a:p>
          <a:p>
            <a:r>
              <a:rPr lang="en-US" sz="2400" dirty="0" smtClean="0"/>
              <a:t>Contact EPES support at 1-800-237-6498 to get set up with a user name and password.</a:t>
            </a:r>
          </a:p>
          <a:p>
            <a:r>
              <a:rPr lang="en-US" sz="2400" dirty="0" smtClean="0"/>
              <a:t>Training will be held later in August.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145C61A-11A4-C04A-A9D0-98410692EE9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7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Activity </a:t>
            </a:r>
            <a:r>
              <a:rPr lang="en-US" dirty="0" smtClean="0"/>
              <a:t>Accounts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7924800" cy="44196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u="sng" dirty="0" smtClean="0"/>
              <a:t>The </a:t>
            </a:r>
            <a:r>
              <a:rPr lang="en-US" sz="2400" b="1" u="sng" dirty="0"/>
              <a:t>following </a:t>
            </a:r>
            <a:r>
              <a:rPr lang="en-US" sz="2400" b="1" u="sng" dirty="0" smtClean="0"/>
              <a:t>deadlines must be met:</a:t>
            </a:r>
          </a:p>
          <a:p>
            <a:pPr marL="0" indent="0">
              <a:buNone/>
            </a:pPr>
            <a:endParaRPr lang="en-US" sz="2000" dirty="0"/>
          </a:p>
          <a:p>
            <a:pPr lvl="0"/>
            <a:r>
              <a:rPr lang="en-US" sz="2400" dirty="0" smtClean="0"/>
              <a:t>Elementary Schools </a:t>
            </a:r>
            <a:r>
              <a:rPr lang="en-US" sz="2400" dirty="0"/>
              <a:t>must </a:t>
            </a:r>
            <a:r>
              <a:rPr lang="en-US" sz="2400" dirty="0" smtClean="0"/>
              <a:t>complete transactions and bank reconciliations by the 20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day after </a:t>
            </a:r>
            <a:r>
              <a:rPr lang="en-US" sz="2400" dirty="0"/>
              <a:t>each </a:t>
            </a:r>
            <a:r>
              <a:rPr lang="en-US" sz="2400" dirty="0" smtClean="0"/>
              <a:t>quarter. </a:t>
            </a:r>
            <a:endParaRPr lang="en-US" sz="2000" dirty="0"/>
          </a:p>
          <a:p>
            <a:pPr lvl="0"/>
            <a:r>
              <a:rPr lang="en-US" sz="2400" dirty="0"/>
              <a:t>High </a:t>
            </a:r>
            <a:r>
              <a:rPr lang="en-US" sz="2400" dirty="0" smtClean="0"/>
              <a:t>and Middle Schools </a:t>
            </a:r>
            <a:r>
              <a:rPr lang="en-US" sz="2400" dirty="0"/>
              <a:t>must </a:t>
            </a:r>
            <a:r>
              <a:rPr lang="en-US" sz="2400" dirty="0" smtClean="0"/>
              <a:t>complete transactions and bank reconciliations monthly by the 20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of the next month.</a:t>
            </a:r>
            <a:r>
              <a:rPr lang="en-US" sz="2000" dirty="0" smtClean="0"/>
              <a:t> </a:t>
            </a:r>
          </a:p>
          <a:p>
            <a:pPr lvl="0"/>
            <a:r>
              <a:rPr lang="en-US" sz="2400" dirty="0" smtClean="0"/>
              <a:t>Fiscal control will review the transactions and bank reconciliations online in the EPES accounting software.</a:t>
            </a:r>
          </a:p>
          <a:p>
            <a:pPr marL="457200" lvl="1" indent="0">
              <a:buNone/>
            </a:pPr>
            <a:r>
              <a:rPr lang="en-US" sz="3200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145C61A-11A4-C04A-A9D0-98410692EE9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3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162800" cy="1527175"/>
          </a:xfrm>
        </p:spPr>
        <p:txBody>
          <a:bodyPr/>
          <a:lstStyle/>
          <a:p>
            <a:r>
              <a:rPr lang="en-US" dirty="0" smtClean="0"/>
              <a:t>Student Activity Accounts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7924800" cy="4495800"/>
          </a:xfrm>
        </p:spPr>
        <p:txBody>
          <a:bodyPr/>
          <a:lstStyle/>
          <a:p>
            <a:r>
              <a:rPr lang="en-US" sz="2400" b="1" dirty="0" smtClean="0"/>
              <a:t>School Audit Checklist </a:t>
            </a:r>
            <a:r>
              <a:rPr lang="en-US" sz="2400" dirty="0" smtClean="0"/>
              <a:t> – checklists of financial items to maintain and provide for an audit of a High School’s, </a:t>
            </a:r>
            <a:r>
              <a:rPr lang="en-US" sz="2400" dirty="0"/>
              <a:t>Elementary and Middle </a:t>
            </a:r>
            <a:r>
              <a:rPr lang="en-US" sz="2400" dirty="0" smtClean="0"/>
              <a:t>School’s funds</a:t>
            </a:r>
          </a:p>
          <a:p>
            <a:r>
              <a:rPr lang="en-US" sz="2400" b="1" dirty="0" smtClean="0"/>
              <a:t>Standard Administrative Procedures </a:t>
            </a:r>
            <a:r>
              <a:rPr lang="en-US" sz="2400" dirty="0" smtClean="0"/>
              <a:t>- </a:t>
            </a:r>
            <a:r>
              <a:rPr lang="en-US" sz="2400" dirty="0"/>
              <a:t>a </a:t>
            </a:r>
            <a:r>
              <a:rPr lang="en-US" sz="2400" dirty="0" smtClean="0"/>
              <a:t>set of procedures for accounting for student </a:t>
            </a:r>
            <a:r>
              <a:rPr lang="en-US" sz="2400" smtClean="0"/>
              <a:t>activity accounts</a:t>
            </a:r>
            <a:endParaRPr lang="en-US" sz="2400" dirty="0" smtClean="0"/>
          </a:p>
          <a:p>
            <a:r>
              <a:rPr lang="en-US" sz="2400" b="1" dirty="0" smtClean="0"/>
              <a:t>Web Accounting Manual</a:t>
            </a:r>
            <a:r>
              <a:rPr lang="en-US" sz="2400" dirty="0" smtClean="0"/>
              <a:t> – a set of instructions on how to use the EPES accounting software</a:t>
            </a:r>
          </a:p>
          <a:p>
            <a:r>
              <a:rPr lang="en-US" sz="2400" b="1" dirty="0" smtClean="0"/>
              <a:t>EPES Support</a:t>
            </a:r>
            <a:r>
              <a:rPr lang="en-US" sz="2400" dirty="0" smtClean="0"/>
              <a:t>–1-800-237-6498 </a:t>
            </a:r>
            <a:r>
              <a:rPr lang="en-US" sz="2400" dirty="0" smtClean="0">
                <a:hlinkClick r:id="rId2"/>
              </a:rPr>
              <a:t>support@epes.org</a:t>
            </a:r>
            <a:endParaRPr lang="en-US" sz="2400" dirty="0" smtClean="0"/>
          </a:p>
          <a:p>
            <a:r>
              <a:rPr lang="en-US" sz="2400" dirty="0" smtClean="0"/>
              <a:t>All available </a:t>
            </a:r>
            <a:r>
              <a:rPr lang="en-US" sz="2400" dirty="0"/>
              <a:t>at </a:t>
            </a:r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www.slps.org/Page/123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29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533400" y="4495800"/>
            <a:ext cx="6400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Lesson 1 - Introduction</a:t>
            </a:r>
          </a:p>
          <a:p>
            <a:r>
              <a:rPr lang="en-US" sz="2000" dirty="0" smtClean="0"/>
              <a:t>Lesson 2 </a:t>
            </a:r>
            <a:r>
              <a:rPr lang="en-US" sz="2000" dirty="0"/>
              <a:t>– </a:t>
            </a:r>
            <a:r>
              <a:rPr lang="en-US" sz="2000" dirty="0" smtClean="0"/>
              <a:t>Budget Overview</a:t>
            </a:r>
            <a:endParaRPr lang="en-US" sz="2000" dirty="0"/>
          </a:p>
          <a:p>
            <a:r>
              <a:rPr lang="en-US" sz="2000" dirty="0" smtClean="0"/>
              <a:t>Lesson 3 - SAP Enhancement Project</a:t>
            </a:r>
          </a:p>
          <a:p>
            <a:r>
              <a:rPr lang="en-US" sz="2000" dirty="0" smtClean="0"/>
              <a:t>Lesson 4 – Grants Management</a:t>
            </a:r>
          </a:p>
          <a:p>
            <a:r>
              <a:rPr lang="en-US" sz="2000" dirty="0" smtClean="0"/>
              <a:t>Lesson </a:t>
            </a:r>
            <a:r>
              <a:rPr lang="en-US" sz="2000" dirty="0"/>
              <a:t>5 </a:t>
            </a:r>
            <a:r>
              <a:rPr lang="en-US" sz="2000" dirty="0" smtClean="0"/>
              <a:t>– Purchasing</a:t>
            </a:r>
          </a:p>
          <a:p>
            <a:r>
              <a:rPr lang="en-US" sz="2000" dirty="0" smtClean="0"/>
              <a:t>Lesson 6 - Accounts Payable</a:t>
            </a:r>
          </a:p>
          <a:p>
            <a:r>
              <a:rPr lang="en-US" sz="2000" dirty="0" smtClean="0"/>
              <a:t>Lesson 7 - Fiscal Control</a:t>
            </a:r>
          </a:p>
          <a:p>
            <a:r>
              <a:rPr lang="en-US" sz="2000" dirty="0" smtClean="0"/>
              <a:t>Lesson 8 – Treasurer’s Office</a:t>
            </a:r>
          </a:p>
          <a:p>
            <a:r>
              <a:rPr lang="en-US" sz="2000" dirty="0" smtClean="0"/>
              <a:t>Lesson 9 - Risk Management</a:t>
            </a:r>
          </a:p>
          <a:p>
            <a:r>
              <a:rPr lang="en-US" sz="2000" dirty="0" smtClean="0"/>
              <a:t>Lesson 10 – Payroll</a:t>
            </a:r>
          </a:p>
          <a:p>
            <a:r>
              <a:rPr lang="en-US" sz="2000" dirty="0" smtClean="0"/>
              <a:t>Lesson 11- Computer Labs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14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and Support Documents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3340908"/>
              </p:ext>
            </p:extLst>
          </p:nvPr>
        </p:nvGraphicFramePr>
        <p:xfrm>
          <a:off x="882316" y="2590800"/>
          <a:ext cx="728218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9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2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Tab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Document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Title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08.01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New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Bank Account 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08.02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School Checking Account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08.03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Direct Deposit Form – Transitioning to the Payroll Dept.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0" y="1905000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The following </a:t>
            </a:r>
            <a:r>
              <a:rPr lang="en-US" dirty="0">
                <a:solidFill>
                  <a:schemeClr val="tx2"/>
                </a:solidFill>
              </a:rPr>
              <a:t>d</a:t>
            </a:r>
            <a:r>
              <a:rPr lang="en-US" dirty="0" smtClean="0">
                <a:solidFill>
                  <a:schemeClr val="tx2"/>
                </a:solidFill>
              </a:rPr>
              <a:t>ocuments are used in support of this process: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10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Treasurer’s Office Directory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Donna Johnson, Manager</a:t>
            </a:r>
            <a:r>
              <a:rPr lang="en-US" sz="2400" dirty="0"/>
              <a:t>	</a:t>
            </a:r>
            <a:r>
              <a:rPr lang="en-US" sz="2400" dirty="0" smtClean="0"/>
              <a:t>Phone: 345-2290</a:t>
            </a:r>
          </a:p>
          <a:p>
            <a:r>
              <a:rPr lang="en-US" sz="2400" dirty="0" smtClean="0"/>
              <a:t>Derwin Jordan, Cashier</a:t>
            </a:r>
            <a:r>
              <a:rPr lang="en-US" sz="2400" dirty="0"/>
              <a:t>		</a:t>
            </a:r>
            <a:r>
              <a:rPr lang="en-US" sz="2400" dirty="0" smtClean="0"/>
              <a:t>Phone: 345-2232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52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Treasurer’s Office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Responsible for receiving all District cash, and for the accounting and safekeeping of these funds from the receipt  to disbursement</a:t>
            </a:r>
          </a:p>
          <a:p>
            <a:r>
              <a:rPr lang="en-US" sz="2800" dirty="0" smtClean="0"/>
              <a:t>Set-up and maintenance of all central office bank accounts for SLPS</a:t>
            </a:r>
          </a:p>
          <a:p>
            <a:r>
              <a:rPr lang="en-US" sz="2800" dirty="0"/>
              <a:t>Set-up and maintenance of </a:t>
            </a:r>
            <a:r>
              <a:rPr lang="en-US" sz="2800" dirty="0" smtClean="0"/>
              <a:t>school checking accounts as needed</a:t>
            </a:r>
          </a:p>
          <a:p>
            <a:r>
              <a:rPr lang="en-US" sz="2800" dirty="0" smtClean="0"/>
              <a:t>Processing of mandated wage deductions (in transition to the payroll dept.)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59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Contact </a:t>
            </a:r>
            <a:r>
              <a:rPr lang="en-US" dirty="0"/>
              <a:t>the Treasurer’s Office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Contact the Treasurer’s Office for questions about: </a:t>
            </a:r>
          </a:p>
          <a:p>
            <a:r>
              <a:rPr lang="en-US" sz="2000" dirty="0"/>
              <a:t>School Checking Accounts</a:t>
            </a:r>
          </a:p>
          <a:p>
            <a:pPr lvl="0"/>
            <a:r>
              <a:rPr lang="en-US" sz="2000" dirty="0"/>
              <a:t>Payroll Direct Deposit </a:t>
            </a:r>
            <a:r>
              <a:rPr lang="en-US" sz="2000" dirty="0" smtClean="0"/>
              <a:t>Accounts (transition to the Payroll Dept.)</a:t>
            </a:r>
            <a:endParaRPr lang="en-US" sz="2000" dirty="0"/>
          </a:p>
          <a:p>
            <a:pPr lvl="0"/>
            <a:r>
              <a:rPr lang="en-US" sz="2000" dirty="0"/>
              <a:t>Stop Payments on Accounts Payable or Payroll checks</a:t>
            </a:r>
          </a:p>
          <a:p>
            <a:pPr lvl="0"/>
            <a:r>
              <a:rPr lang="en-US" sz="2000" dirty="0"/>
              <a:t>Year-End Closeout Deposits (i.e., lost textbooks) </a:t>
            </a:r>
          </a:p>
          <a:p>
            <a:pPr lvl="0"/>
            <a:r>
              <a:rPr lang="en-US" sz="2000" dirty="0"/>
              <a:t>Payment for Replacement Employee ID</a:t>
            </a:r>
          </a:p>
          <a:p>
            <a:pPr lvl="0"/>
            <a:r>
              <a:rPr lang="en-US" sz="2000" dirty="0"/>
              <a:t>Salary Overpayment 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91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Contact the Treasurer’s Office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2400" dirty="0" smtClean="0"/>
              <a:t>Questions about the Following </a:t>
            </a:r>
            <a:r>
              <a:rPr lang="en-US" sz="2400" dirty="0"/>
              <a:t>wage </a:t>
            </a:r>
            <a:r>
              <a:rPr lang="en-US" sz="2400" dirty="0" smtClean="0"/>
              <a:t>deductions:</a:t>
            </a:r>
            <a:endParaRPr lang="en-US" sz="2400" dirty="0"/>
          </a:p>
          <a:p>
            <a:pPr lvl="0"/>
            <a:r>
              <a:rPr lang="en-US" sz="2400" dirty="0"/>
              <a:t>Child/Spousal </a:t>
            </a:r>
            <a:r>
              <a:rPr lang="en-US" sz="2400" dirty="0" smtClean="0"/>
              <a:t>Support (in transition to the payroll dept.)</a:t>
            </a:r>
            <a:endParaRPr lang="en-US" sz="2400" dirty="0"/>
          </a:p>
          <a:p>
            <a:pPr lvl="0"/>
            <a:r>
              <a:rPr lang="en-US" sz="2400" dirty="0"/>
              <a:t>IRS Levies and Agreements</a:t>
            </a:r>
          </a:p>
          <a:p>
            <a:pPr lvl="0"/>
            <a:r>
              <a:rPr lang="en-US" sz="2400" dirty="0"/>
              <a:t>Bankruptcy</a:t>
            </a:r>
          </a:p>
          <a:p>
            <a:pPr lvl="0"/>
            <a:r>
              <a:rPr lang="en-US" sz="2400" dirty="0"/>
              <a:t>Student Loan</a:t>
            </a:r>
          </a:p>
          <a:p>
            <a:pPr lvl="0"/>
            <a:r>
              <a:rPr lang="en-US" sz="2400" dirty="0"/>
              <a:t>Writs of Sequestration</a:t>
            </a:r>
          </a:p>
          <a:p>
            <a:pPr lvl="0"/>
            <a:r>
              <a:rPr lang="en-US" sz="2400" dirty="0"/>
              <a:t>Miscellaneous Garnishments</a:t>
            </a:r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284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Forms and Support Documents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4210604"/>
              </p:ext>
            </p:extLst>
          </p:nvPr>
        </p:nvGraphicFramePr>
        <p:xfrm>
          <a:off x="882316" y="2590800"/>
          <a:ext cx="71628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2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Tab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Document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Title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06.01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Blank Voucher Certification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06.02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Voucher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for Advancement</a:t>
                      </a:r>
                      <a:endParaRPr lang="en-US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06.03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Voucher to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Pay for Travel</a:t>
                      </a:r>
                      <a:endParaRPr lang="en-US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06.04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IN-90 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06.05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Mileage Reimbursements</a:t>
                      </a:r>
                      <a:endParaRPr lang="en-US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06.06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Automobile Mileage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Report</a:t>
                      </a:r>
                      <a:endParaRPr lang="en-US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06.07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Blank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Voucher for Postage</a:t>
                      </a:r>
                      <a:endParaRPr lang="en-US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06.08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Check Run Calendar 2014-2015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06.09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AP Clerk Assignments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0" y="1905000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The following </a:t>
            </a:r>
            <a:r>
              <a:rPr lang="en-US" dirty="0">
                <a:solidFill>
                  <a:schemeClr val="tx2"/>
                </a:solidFill>
              </a:rPr>
              <a:t>d</a:t>
            </a:r>
            <a:r>
              <a:rPr lang="en-US" dirty="0" smtClean="0">
                <a:solidFill>
                  <a:schemeClr val="tx2"/>
                </a:solidFill>
              </a:rPr>
              <a:t>ocuments are used in support of this process: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11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Accounts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Principals may open checking accounts in schools’ names to deposit money and make payments on behalf of the school</a:t>
            </a:r>
          </a:p>
          <a:p>
            <a:r>
              <a:rPr lang="en-US" sz="2000" dirty="0" smtClean="0"/>
              <a:t>It is mandatory that the accounts be held at the District’s depository which is currently US Bank</a:t>
            </a:r>
          </a:p>
          <a:p>
            <a:r>
              <a:rPr lang="en-US" sz="2000" dirty="0" smtClean="0"/>
              <a:t>There should be no less than two signers for each account</a:t>
            </a:r>
          </a:p>
          <a:p>
            <a:pPr lvl="1"/>
            <a:r>
              <a:rPr lang="en-US" sz="2000" dirty="0" smtClean="0"/>
              <a:t>The Principal must always be a signer</a:t>
            </a:r>
          </a:p>
          <a:p>
            <a:r>
              <a:rPr lang="en-US" sz="2000" dirty="0"/>
              <a:t>Account Title should read “St. Louis Board of Education” on the first line with the school name on the second </a:t>
            </a:r>
            <a:r>
              <a:rPr lang="en-US" sz="2000" dirty="0" smtClean="0"/>
              <a:t>line</a:t>
            </a:r>
          </a:p>
          <a:p>
            <a:pPr lvl="1"/>
            <a:r>
              <a:rPr lang="en-US" sz="2000" dirty="0" smtClean="0"/>
              <a:t>No individual person’s name should appear on the title lines</a:t>
            </a:r>
          </a:p>
          <a:p>
            <a:r>
              <a:rPr lang="en-US" sz="2000" dirty="0" smtClean="0"/>
              <a:t>The Principal or their designee should maintain all records regarding school checking accounts </a:t>
            </a:r>
          </a:p>
          <a:p>
            <a:pPr lvl="1"/>
            <a:endParaRPr lang="en-US" sz="1800" dirty="0" smtClean="0"/>
          </a:p>
          <a:p>
            <a:pPr marL="171450" indent="0">
              <a:buNone/>
            </a:pP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03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Checking Accounts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3810000" cy="4267200"/>
          </a:xfrm>
        </p:spPr>
        <p:txBody>
          <a:bodyPr/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145C61A-11A4-C04A-A9D0-98410692EE9E}" type="slidenum">
              <a:rPr lang="en-US" smtClean="0"/>
              <a:t>31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724400" y="1600200"/>
            <a:ext cx="3810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itchFamily="2" charset="2"/>
              <a:buChar char="v"/>
              <a:defRPr sz="3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9pPr>
          </a:lstStyle>
          <a:p>
            <a:r>
              <a:rPr lang="en-US" sz="2000" dirty="0" smtClean="0"/>
              <a:t>The Treasurer’s </a:t>
            </a:r>
            <a:r>
              <a:rPr lang="en-US" sz="2000" dirty="0"/>
              <a:t>O</a:t>
            </a:r>
            <a:r>
              <a:rPr lang="en-US" sz="2000" dirty="0" smtClean="0"/>
              <a:t>ffice prepares the Open/Change </a:t>
            </a:r>
            <a:r>
              <a:rPr lang="en-US" sz="2000" dirty="0"/>
              <a:t>A</a:t>
            </a:r>
            <a:r>
              <a:rPr lang="en-US" sz="2000" dirty="0" smtClean="0"/>
              <a:t>ccount form</a:t>
            </a:r>
          </a:p>
          <a:p>
            <a:r>
              <a:rPr lang="en-US" sz="2000" dirty="0"/>
              <a:t>T</a:t>
            </a:r>
            <a:r>
              <a:rPr lang="en-US" sz="2000" dirty="0" smtClean="0"/>
              <a:t>he completed form is sent  for your </a:t>
            </a:r>
            <a:r>
              <a:rPr lang="en-US" sz="2000" b="1" i="1" dirty="0" smtClean="0"/>
              <a:t>specimen</a:t>
            </a:r>
            <a:r>
              <a:rPr lang="en-US" sz="2000" dirty="0" smtClean="0"/>
              <a:t> signature</a:t>
            </a:r>
          </a:p>
          <a:p>
            <a:r>
              <a:rPr lang="en-US" sz="2000" dirty="0" smtClean="0"/>
              <a:t>The form is returned to the Treasurer’s Office for bottom line approval by CFO</a:t>
            </a:r>
          </a:p>
          <a:p>
            <a:r>
              <a:rPr lang="en-US" sz="2000" dirty="0" smtClean="0"/>
              <a:t>Once form is complete the account will be opened within two working days</a:t>
            </a:r>
            <a:endParaRPr lang="en-US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600200"/>
            <a:ext cx="4249499" cy="5063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1761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533400" y="4865255"/>
            <a:ext cx="6400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Lesson 1 - Introduction</a:t>
            </a:r>
          </a:p>
          <a:p>
            <a:r>
              <a:rPr lang="en-US" sz="2000" dirty="0" smtClean="0"/>
              <a:t>Lesson 2 </a:t>
            </a:r>
            <a:r>
              <a:rPr lang="en-US" sz="2000" dirty="0"/>
              <a:t>– </a:t>
            </a:r>
            <a:r>
              <a:rPr lang="en-US" sz="2000" dirty="0" smtClean="0"/>
              <a:t>Budget Overview</a:t>
            </a:r>
            <a:endParaRPr lang="en-US" sz="2000" dirty="0"/>
          </a:p>
          <a:p>
            <a:r>
              <a:rPr lang="en-US" sz="2000" dirty="0" smtClean="0"/>
              <a:t>Lesson 3 - SAP Enhancement Project</a:t>
            </a:r>
          </a:p>
          <a:p>
            <a:r>
              <a:rPr lang="en-US" sz="2000" dirty="0" smtClean="0"/>
              <a:t>Lesson 4 – Grants Management</a:t>
            </a:r>
          </a:p>
          <a:p>
            <a:r>
              <a:rPr lang="en-US" sz="2000" dirty="0" smtClean="0"/>
              <a:t>Lesson </a:t>
            </a:r>
            <a:r>
              <a:rPr lang="en-US" sz="2000" dirty="0"/>
              <a:t>5 </a:t>
            </a:r>
            <a:r>
              <a:rPr lang="en-US" sz="2000" dirty="0" smtClean="0"/>
              <a:t>– Purchasing</a:t>
            </a:r>
          </a:p>
          <a:p>
            <a:r>
              <a:rPr lang="en-US" sz="2000" dirty="0" smtClean="0"/>
              <a:t>Lesson 6 - Accounts Payable</a:t>
            </a:r>
          </a:p>
          <a:p>
            <a:r>
              <a:rPr lang="en-US" sz="2000" dirty="0" smtClean="0"/>
              <a:t>Lesson 7 - Fiscal Control</a:t>
            </a:r>
          </a:p>
          <a:p>
            <a:r>
              <a:rPr lang="en-US" sz="2000" dirty="0" smtClean="0"/>
              <a:t>Lesson 8 – Treasurer’s Office</a:t>
            </a:r>
          </a:p>
          <a:p>
            <a:r>
              <a:rPr lang="en-US" sz="2000" b="1" dirty="0" smtClean="0"/>
              <a:t>Lesson 9 - Risk Management</a:t>
            </a:r>
          </a:p>
          <a:p>
            <a:r>
              <a:rPr lang="en-US" sz="2000" dirty="0" smtClean="0"/>
              <a:t>Lesson 10 – Payroll</a:t>
            </a:r>
          </a:p>
          <a:p>
            <a:r>
              <a:rPr lang="en-US" sz="2000" dirty="0" smtClean="0"/>
              <a:t>Lesson 11- Computer Labs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93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Ruth Carnoske, </a:t>
            </a:r>
            <a:r>
              <a:rPr lang="en-US" sz="2000" i="1" dirty="0" smtClean="0"/>
              <a:t>Sr. Risk Mgmt. &amp; Compliance         </a:t>
            </a:r>
            <a:r>
              <a:rPr lang="en-US" sz="2000" dirty="0" smtClean="0"/>
              <a:t>Phone: 345-2397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82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Forms and Support Documents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5621622"/>
              </p:ext>
            </p:extLst>
          </p:nvPr>
        </p:nvGraphicFramePr>
        <p:xfrm>
          <a:off x="882316" y="2590800"/>
          <a:ext cx="7282180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9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2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Tab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Document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Title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09.01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Safety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and Risk Management Handbook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Bomb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Threat Record Form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Workers Compensation Form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Security Incident Report Form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Vehicle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Accident Report Form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0" y="1905000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The following </a:t>
            </a:r>
            <a:r>
              <a:rPr lang="en-US" dirty="0">
                <a:solidFill>
                  <a:schemeClr val="tx2"/>
                </a:solidFill>
              </a:rPr>
              <a:t>d</a:t>
            </a:r>
            <a:r>
              <a:rPr lang="en-US" dirty="0" smtClean="0">
                <a:solidFill>
                  <a:schemeClr val="tx2"/>
                </a:solidFill>
              </a:rPr>
              <a:t>ocuments are used in support of this process: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42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and Risk Management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The Safety and Risk Management Committee meets monthly:</a:t>
            </a:r>
          </a:p>
          <a:p>
            <a:r>
              <a:rPr lang="en-US" sz="2400" dirty="0" smtClean="0"/>
              <a:t>Updating and evaluating the effectiveness of safety procedures used by employees</a:t>
            </a:r>
          </a:p>
          <a:p>
            <a:r>
              <a:rPr lang="en-US" sz="2400" dirty="0" smtClean="0"/>
              <a:t>Updating safety rules and policies and training</a:t>
            </a:r>
          </a:p>
          <a:p>
            <a:r>
              <a:rPr lang="en-US" sz="2400" dirty="0"/>
              <a:t>E</a:t>
            </a:r>
            <a:r>
              <a:rPr lang="en-US" sz="2400" dirty="0" smtClean="0"/>
              <a:t>valuating </a:t>
            </a:r>
            <a:r>
              <a:rPr lang="en-US" sz="2400" dirty="0"/>
              <a:t>employee injury and accident </a:t>
            </a:r>
            <a:r>
              <a:rPr lang="en-US" sz="2400" dirty="0" smtClean="0"/>
              <a:t>records to </a:t>
            </a:r>
            <a:r>
              <a:rPr lang="en-US" sz="2400" dirty="0"/>
              <a:t>identifying trends and patterns, and formulating corrective measures to prevent recurrence </a:t>
            </a:r>
            <a:endParaRPr lang="en-US" sz="24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45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Rules all Employees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2400" dirty="0" smtClean="0"/>
              <a:t>Safety is the responsibility of all employees of SLPS employees.  The following safety rules have been created to ensure a safe work environment:</a:t>
            </a:r>
          </a:p>
          <a:p>
            <a:pPr lvl="0"/>
            <a:r>
              <a:rPr lang="en-US" sz="2400" dirty="0" smtClean="0"/>
              <a:t>Being </a:t>
            </a:r>
            <a:r>
              <a:rPr lang="en-US" sz="2400" dirty="0"/>
              <a:t>impaired by, or under the influence of, alcohol or illegal drugs while at work, is strictly </a:t>
            </a:r>
            <a:r>
              <a:rPr lang="en-US" sz="2400" dirty="0" smtClean="0"/>
              <a:t>prohibited</a:t>
            </a:r>
          </a:p>
          <a:p>
            <a:pPr lvl="0"/>
            <a:r>
              <a:rPr lang="en-US" sz="2400" dirty="0" smtClean="0"/>
              <a:t>Fighting</a:t>
            </a:r>
            <a:r>
              <a:rPr lang="en-US" sz="2400" dirty="0"/>
              <a:t>, horseplay, practical jokes or other disorderly conduct is strictly </a:t>
            </a:r>
            <a:r>
              <a:rPr lang="en-US" sz="2400" dirty="0" smtClean="0"/>
              <a:t>prohibited</a:t>
            </a:r>
            <a:endParaRPr lang="en-US" sz="2400" dirty="0"/>
          </a:p>
          <a:p>
            <a:pPr lvl="0"/>
            <a:r>
              <a:rPr lang="en-US" sz="2400" dirty="0"/>
              <a:t>Threatening, intimidating, or using abusive language to other employees is strictly </a:t>
            </a:r>
            <a:r>
              <a:rPr lang="en-US" sz="2400" dirty="0" smtClean="0"/>
              <a:t>prohibited</a:t>
            </a:r>
          </a:p>
          <a:p>
            <a:r>
              <a:rPr lang="en-US" sz="2400" dirty="0"/>
              <a:t>Whenever employees are driving, they shall wear seat belts</a:t>
            </a:r>
          </a:p>
          <a:p>
            <a:pPr lvl="0"/>
            <a:endParaRPr lang="en-US" sz="2400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9415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Rules all </a:t>
            </a:r>
            <a:r>
              <a:rPr lang="en-US" dirty="0" smtClean="0"/>
              <a:t>Employees (</a:t>
            </a:r>
            <a:r>
              <a:rPr lang="en-US" dirty="0"/>
              <a:t>C</a:t>
            </a:r>
            <a:r>
              <a:rPr lang="en-US" dirty="0" smtClean="0"/>
              <a:t>on’t)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 smtClean="0"/>
              <a:t>Employees </a:t>
            </a:r>
            <a:r>
              <a:rPr lang="en-US" sz="2400" dirty="0"/>
              <a:t>must immediately report all injuries, no matter how minor, to their supervisor</a:t>
            </a:r>
          </a:p>
          <a:p>
            <a:pPr lvl="0"/>
            <a:r>
              <a:rPr lang="en-US" sz="2400" dirty="0"/>
              <a:t>Employees shall report any safety hazards/conditions immediately to </a:t>
            </a:r>
            <a:r>
              <a:rPr lang="en-US" sz="2400" dirty="0" smtClean="0"/>
              <a:t>management</a:t>
            </a:r>
            <a:endParaRPr lang="en-US" sz="2400" dirty="0"/>
          </a:p>
          <a:p>
            <a:pPr lvl="0"/>
            <a:r>
              <a:rPr lang="en-US" sz="2400" dirty="0"/>
              <a:t>No employee shall perform any activity which is higher than they can reach unless they have received the proper </a:t>
            </a:r>
            <a:r>
              <a:rPr lang="en-US" sz="2400" dirty="0" smtClean="0"/>
              <a:t>training</a:t>
            </a:r>
          </a:p>
          <a:p>
            <a:pPr lvl="0"/>
            <a:r>
              <a:rPr lang="en-US" sz="2400" b="1" i="1" dirty="0" smtClean="0"/>
              <a:t>Refer to the Safety and Risk Management Guidebook for more specific safety rules</a:t>
            </a:r>
            <a:endParaRPr lang="en-US" sz="2400" b="1" i="1" dirty="0"/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1019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Advance planning for emergencies and disasters is </a:t>
            </a:r>
            <a:r>
              <a:rPr lang="en-US" sz="2400" dirty="0" smtClean="0"/>
              <a:t>necessary for </a:t>
            </a:r>
            <a:r>
              <a:rPr lang="en-US" sz="2400" dirty="0"/>
              <a:t>the safety of students and </a:t>
            </a:r>
            <a:r>
              <a:rPr lang="en-US" sz="2400" dirty="0" smtClean="0"/>
              <a:t>staff</a:t>
            </a:r>
          </a:p>
          <a:p>
            <a:r>
              <a:rPr lang="en-US" sz="2400" dirty="0" smtClean="0"/>
              <a:t>Emergency Operation Plans are located in the Central </a:t>
            </a:r>
            <a:r>
              <a:rPr lang="en-US" sz="2400" dirty="0"/>
              <a:t>Office and in each </a:t>
            </a:r>
            <a:r>
              <a:rPr lang="en-US" sz="2400" dirty="0" smtClean="0"/>
              <a:t>school. </a:t>
            </a:r>
            <a:endParaRPr lang="en-US" sz="2400" dirty="0"/>
          </a:p>
          <a:p>
            <a:r>
              <a:rPr lang="en-US" sz="2400" dirty="0" smtClean="0"/>
              <a:t>Refer to the </a:t>
            </a:r>
            <a:r>
              <a:rPr lang="en-US" sz="2400" dirty="0"/>
              <a:t>Safety and Risk Management </a:t>
            </a:r>
            <a:r>
              <a:rPr lang="en-US" sz="2400" dirty="0" smtClean="0"/>
              <a:t>Guidebook for specific emergency situations for: </a:t>
            </a:r>
          </a:p>
          <a:p>
            <a:pPr lvl="1"/>
            <a:r>
              <a:rPr lang="en-US" sz="2200" dirty="0" smtClean="0"/>
              <a:t>Bomb Threats</a:t>
            </a:r>
          </a:p>
          <a:p>
            <a:pPr lvl="1"/>
            <a:r>
              <a:rPr lang="en-US" sz="2200" dirty="0" smtClean="0"/>
              <a:t>Earthquakes</a:t>
            </a:r>
          </a:p>
          <a:p>
            <a:pPr lvl="1"/>
            <a:r>
              <a:rPr lang="en-US" sz="2200" dirty="0" smtClean="0"/>
              <a:t>Fire</a:t>
            </a:r>
          </a:p>
          <a:p>
            <a:pPr lvl="1"/>
            <a:r>
              <a:rPr lang="en-US" sz="2200" dirty="0" smtClean="0"/>
              <a:t>Intruder</a:t>
            </a:r>
          </a:p>
          <a:p>
            <a:pPr lvl="1"/>
            <a:r>
              <a:rPr lang="en-US" sz="2200" dirty="0" smtClean="0"/>
              <a:t>Tornado and Storms</a:t>
            </a:r>
            <a:endParaRPr lang="en-US" sz="2200" dirty="0"/>
          </a:p>
          <a:p>
            <a:endParaRPr lang="en-US" sz="2400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4382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Violence 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The Special Admin. </a:t>
            </a:r>
            <a:r>
              <a:rPr lang="en-US" sz="2400" dirty="0"/>
              <a:t>Board </a:t>
            </a:r>
            <a:r>
              <a:rPr lang="en-US" sz="2400" dirty="0" smtClean="0"/>
              <a:t>has adopted the School </a:t>
            </a:r>
            <a:r>
              <a:rPr lang="en-US" sz="2400" dirty="0"/>
              <a:t>V</a:t>
            </a:r>
            <a:r>
              <a:rPr lang="en-US" sz="2400" dirty="0" smtClean="0"/>
              <a:t>iolence and Restrictive </a:t>
            </a:r>
            <a:r>
              <a:rPr lang="en-US" sz="2400" dirty="0"/>
              <a:t>B</a:t>
            </a:r>
            <a:r>
              <a:rPr lang="en-US" sz="2400" dirty="0" smtClean="0"/>
              <a:t>ehavior </a:t>
            </a:r>
            <a:r>
              <a:rPr lang="en-US" sz="2400" dirty="0"/>
              <a:t>I</a:t>
            </a:r>
            <a:r>
              <a:rPr lang="en-US" sz="2400" dirty="0" smtClean="0"/>
              <a:t>ntervention Policy to:</a:t>
            </a:r>
          </a:p>
          <a:p>
            <a:pPr lvl="1"/>
            <a:r>
              <a:rPr lang="en-US" sz="2200" dirty="0" smtClean="0"/>
              <a:t>Promote </a:t>
            </a:r>
            <a:r>
              <a:rPr lang="en-US" sz="2200" dirty="0"/>
              <a:t>safety and prevent harm to students, school personnel and visitors in the School </a:t>
            </a:r>
            <a:r>
              <a:rPr lang="en-US" sz="2200" dirty="0" smtClean="0"/>
              <a:t>District</a:t>
            </a:r>
          </a:p>
          <a:p>
            <a:pPr lvl="1"/>
            <a:r>
              <a:rPr lang="en-US" sz="2400" dirty="0"/>
              <a:t>Foster a climate of dignity and respect in the use of discipline and behavior-management techniques</a:t>
            </a:r>
          </a:p>
          <a:p>
            <a:pPr lvl="1"/>
            <a:r>
              <a:rPr lang="en-US" sz="2400" dirty="0"/>
              <a:t>Provide school personnel with clear guidelines about the use of seclusion, isolation, and restraint in response to emergency situations </a:t>
            </a:r>
            <a:endParaRPr lang="en-US" sz="2400" dirty="0" smtClean="0"/>
          </a:p>
          <a:p>
            <a:pPr lvl="1"/>
            <a:r>
              <a:rPr lang="en-US" sz="2400" dirty="0"/>
              <a:t>Promote the use of non-aversive, behavioral </a:t>
            </a:r>
            <a:r>
              <a:rPr lang="en-US" sz="2400" dirty="0" smtClean="0"/>
              <a:t>interventions</a:t>
            </a:r>
            <a:endParaRPr lang="en-US" sz="2400" dirty="0"/>
          </a:p>
          <a:p>
            <a:pPr lvl="1"/>
            <a:endParaRPr lang="en-US" sz="2200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130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Accounts Payable Property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Accounts Payable Office	Fax: 345-2645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000" dirty="0"/>
              <a:t>Beverly Foster, </a:t>
            </a:r>
            <a:r>
              <a:rPr lang="en-US" sz="2000" dirty="0" smtClean="0"/>
              <a:t>Accts. Pay/Prop. </a:t>
            </a:r>
            <a:r>
              <a:rPr lang="en-US" sz="2000" dirty="0"/>
              <a:t>Control </a:t>
            </a:r>
            <a:r>
              <a:rPr lang="en-US" sz="2000" dirty="0" smtClean="0"/>
              <a:t>Supr.    Phone</a:t>
            </a:r>
            <a:r>
              <a:rPr lang="en-US" sz="2000" dirty="0"/>
              <a:t>: 345-2493</a:t>
            </a:r>
          </a:p>
          <a:p>
            <a:pPr marL="0" indent="0">
              <a:buNone/>
            </a:pPr>
            <a:r>
              <a:rPr lang="en-US" sz="2000" dirty="0" smtClean="0"/>
              <a:t>Stephanie Morris Acct. Pay/Prop. Control Clerk   Phone</a:t>
            </a:r>
            <a:r>
              <a:rPr lang="en-US" sz="2000" dirty="0"/>
              <a:t>: 345-</a:t>
            </a:r>
            <a:r>
              <a:rPr lang="en-US" sz="2000" dirty="0" smtClean="0"/>
              <a:t>2278</a:t>
            </a:r>
          </a:p>
          <a:p>
            <a:pPr marL="0" indent="0">
              <a:buNone/>
            </a:pPr>
            <a:r>
              <a:rPr lang="en-US" sz="2000" dirty="0" smtClean="0"/>
              <a:t>Editha Birchfield  Acct</a:t>
            </a:r>
            <a:r>
              <a:rPr lang="en-US" sz="2000" dirty="0"/>
              <a:t>. Pay/Prop. Control Clerk   Phone: 345-</a:t>
            </a:r>
            <a:r>
              <a:rPr lang="en-US" sz="2000" dirty="0" smtClean="0"/>
              <a:t>2340</a:t>
            </a:r>
          </a:p>
          <a:p>
            <a:pPr marL="0" indent="0">
              <a:buNone/>
            </a:pPr>
            <a:r>
              <a:rPr lang="en-US" sz="2000" dirty="0" smtClean="0"/>
              <a:t>Leslie </a:t>
            </a:r>
            <a:r>
              <a:rPr lang="en-US" sz="2000" dirty="0"/>
              <a:t>Johnson, Property Technician		Phone: </a:t>
            </a:r>
            <a:r>
              <a:rPr lang="en-US" sz="2000" dirty="0" smtClean="0"/>
              <a:t>345-2625</a:t>
            </a:r>
          </a:p>
          <a:p>
            <a:pPr marL="0" indent="0">
              <a:buNone/>
            </a:pPr>
            <a:r>
              <a:rPr lang="en-US" sz="2000" dirty="0" smtClean="0"/>
              <a:t>Ervin Yarbough, Property Technician		Phone: 345-2297</a:t>
            </a:r>
          </a:p>
          <a:p>
            <a:pPr marL="0" indent="0">
              <a:buNone/>
            </a:pPr>
            <a:r>
              <a:rPr lang="en-US" sz="2000" dirty="0"/>
              <a:t>			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4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Violence Prevention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SLPS employees impacted who utilize isolation or restraint will receive annual training in:</a:t>
            </a:r>
          </a:p>
          <a:p>
            <a:pPr lvl="0"/>
            <a:r>
              <a:rPr lang="en-US" sz="2400" dirty="0" smtClean="0"/>
              <a:t>The School </a:t>
            </a:r>
            <a:r>
              <a:rPr lang="en-US" sz="2400" dirty="0"/>
              <a:t>Violence and Restrictive Behavior Intervention </a:t>
            </a:r>
            <a:r>
              <a:rPr lang="en-US" sz="2400" dirty="0" smtClean="0"/>
              <a:t>Policy</a:t>
            </a:r>
            <a:endParaRPr lang="en-US" sz="2400" dirty="0"/>
          </a:p>
          <a:p>
            <a:pPr lvl="0"/>
            <a:r>
              <a:rPr lang="en-US" sz="2400" dirty="0"/>
              <a:t>Professionally accepted practices in the use of restraint and </a:t>
            </a:r>
            <a:r>
              <a:rPr lang="en-US" sz="2400" dirty="0" smtClean="0"/>
              <a:t>isolation</a:t>
            </a:r>
            <a:endParaRPr lang="en-US" sz="2400" dirty="0"/>
          </a:p>
          <a:p>
            <a:pPr lvl="0"/>
            <a:r>
              <a:rPr lang="en-US" sz="2400" dirty="0"/>
              <a:t>The appropriate use of </a:t>
            </a:r>
            <a:r>
              <a:rPr lang="en-US" sz="2400" dirty="0" smtClean="0"/>
              <a:t>isolation</a:t>
            </a:r>
            <a:endParaRPr lang="en-US" sz="2400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2933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Related Injury/Accident Investigation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SLPS </a:t>
            </a:r>
            <a:r>
              <a:rPr lang="en-US" sz="2400" dirty="0"/>
              <a:t>self-insures its workers’ compensation exposure for employees </a:t>
            </a:r>
            <a:r>
              <a:rPr lang="en-US" sz="2400" dirty="0" smtClean="0"/>
              <a:t>the </a:t>
            </a:r>
            <a:r>
              <a:rPr lang="en-US" sz="2400" dirty="0"/>
              <a:t>District requires the following:</a:t>
            </a:r>
          </a:p>
          <a:p>
            <a:pPr lvl="0"/>
            <a:r>
              <a:rPr lang="en-US" sz="2400" dirty="0"/>
              <a:t>Prompt and proper notification of the accident/injury</a:t>
            </a:r>
          </a:p>
          <a:p>
            <a:pPr lvl="0"/>
            <a:r>
              <a:rPr lang="en-US" sz="2400" dirty="0"/>
              <a:t>Investigation of the accident/injury</a:t>
            </a:r>
          </a:p>
          <a:p>
            <a:pPr lvl="0"/>
            <a:r>
              <a:rPr lang="en-US" sz="2400" dirty="0"/>
              <a:t>Provision of approved medical care</a:t>
            </a:r>
          </a:p>
          <a:p>
            <a:pPr lvl="0"/>
            <a:r>
              <a:rPr lang="en-US" sz="2400" dirty="0"/>
              <a:t>Determination of the availability of modified or light duty job opportunity</a:t>
            </a:r>
          </a:p>
          <a:p>
            <a:pPr lvl="0"/>
            <a:r>
              <a:rPr lang="en-US" sz="2400" dirty="0"/>
              <a:t>Elimination and reduction of losses by enforcement of the district safety programs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94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Worker Compensation Incentive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SLPS self-insures its workers’ compensation exposure for employees </a:t>
            </a:r>
            <a:endParaRPr lang="en-US" sz="2400" dirty="0" smtClean="0"/>
          </a:p>
          <a:p>
            <a:r>
              <a:rPr lang="en-US" sz="2400" dirty="0"/>
              <a:t>T</a:t>
            </a:r>
            <a:r>
              <a:rPr lang="en-US" sz="2400" dirty="0" smtClean="0"/>
              <a:t>he District’s Worker </a:t>
            </a:r>
            <a:r>
              <a:rPr lang="en-US" sz="2400" dirty="0"/>
              <a:t>Compensation Incentive </a:t>
            </a:r>
            <a:r>
              <a:rPr lang="en-US" sz="2400" dirty="0" smtClean="0"/>
              <a:t>Program is designed to provide incentives for a 20% reduction in claims </a:t>
            </a:r>
          </a:p>
          <a:p>
            <a:pPr lvl="1"/>
            <a:r>
              <a:rPr lang="en-US" sz="2200" dirty="0" smtClean="0"/>
              <a:t>The program allows for a year-end payment (with a mid-year pre-payment) to each school based on their safety performance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50255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and Answer</a:t>
            </a:r>
            <a:endParaRPr lang="en-US" dirty="0"/>
          </a:p>
        </p:txBody>
      </p:sp>
      <p:pic>
        <p:nvPicPr>
          <p:cNvPr id="7" name="Picture 4" descr="C:\Users\Jason\Desktop\MC900434859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063875" y="1828800"/>
            <a:ext cx="3489325" cy="348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Accounts Payable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The Accounts Payable Department is responsible for:</a:t>
            </a:r>
          </a:p>
          <a:p>
            <a:r>
              <a:rPr lang="en-US" sz="2400" dirty="0" smtClean="0"/>
              <a:t>Processing and payment of vendor invoices</a:t>
            </a:r>
          </a:p>
          <a:p>
            <a:r>
              <a:rPr lang="en-US" sz="2400" dirty="0" smtClean="0"/>
              <a:t>The reimbursement of employees for travel and mileage</a:t>
            </a:r>
          </a:p>
          <a:p>
            <a:r>
              <a:rPr lang="en-US" sz="2400" dirty="0" smtClean="0"/>
              <a:t>Cash advancements when needed for SLPS events</a:t>
            </a:r>
          </a:p>
          <a:p>
            <a:r>
              <a:rPr lang="en-US" sz="2400" dirty="0"/>
              <a:t>Schedule and perform physical inventory site visits</a:t>
            </a:r>
          </a:p>
          <a:p>
            <a:r>
              <a:rPr lang="en-US" sz="2400" dirty="0"/>
              <a:t>Maintain all district fixed asset records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39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processes used for the Accounts Payable have not changed</a:t>
            </a:r>
          </a:p>
          <a:p>
            <a:r>
              <a:rPr lang="en-US" dirty="0" smtClean="0"/>
              <a:t>The Blank Voucher form has changed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36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Changes to Voucher Certification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540327" y="2590800"/>
            <a:ext cx="8001000" cy="2133600"/>
          </a:xfrm>
        </p:spPr>
        <p:txBody>
          <a:bodyPr/>
          <a:lstStyle/>
          <a:p>
            <a:endParaRPr lang="en-US" sz="2000" dirty="0" smtClean="0"/>
          </a:p>
          <a:p>
            <a:endParaRPr lang="en-US" sz="2000" dirty="0" smtClean="0"/>
          </a:p>
          <a:p>
            <a:pPr marL="0" indent="0" algn="ctr">
              <a:buNone/>
            </a:pPr>
            <a:r>
              <a:rPr lang="en-US" sz="2000" dirty="0" smtClean="0"/>
              <a:t>Please note that the voucher form has changed and can be found on </a:t>
            </a:r>
            <a:r>
              <a:rPr lang="en-US" sz="2000" dirty="0"/>
              <a:t>the </a:t>
            </a:r>
            <a:r>
              <a:rPr lang="en-US" sz="2000" dirty="0" smtClean="0"/>
              <a:t>BusinessPLUS quick reference guide website </a:t>
            </a:r>
            <a:r>
              <a:rPr lang="en-US" sz="2000" dirty="0" smtClean="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www.slps.org/Page/23540</a:t>
            </a:r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dirty="0"/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00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Non-Encumbered Payment - Reimbursements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Always check fund availability in your location’s Budget vs Actual Report. </a:t>
            </a:r>
          </a:p>
          <a:p>
            <a:r>
              <a:rPr lang="en-US" sz="2000" dirty="0" smtClean="0"/>
              <a:t>Always have an accurate vendor number</a:t>
            </a:r>
          </a:p>
          <a:p>
            <a:r>
              <a:rPr lang="en-US" sz="2000" dirty="0" smtClean="0"/>
              <a:t>Always attach original receipts or check copies</a:t>
            </a:r>
          </a:p>
          <a:p>
            <a:pPr lvl="1"/>
            <a:r>
              <a:rPr lang="en-US" sz="2000" dirty="0" smtClean="0"/>
              <a:t>Dollar amount of each line item should not exceed $200.00 (food items are an exception)</a:t>
            </a:r>
          </a:p>
          <a:p>
            <a:r>
              <a:rPr lang="en-US" sz="2000" dirty="0" smtClean="0"/>
              <a:t>Always attach sign-in sheets, and agenda and check copy for meeting expense</a:t>
            </a:r>
          </a:p>
          <a:p>
            <a:r>
              <a:rPr lang="en-US" sz="2000" dirty="0" smtClean="0"/>
              <a:t>Always have the principal or administrator sign and date the completed voucher</a:t>
            </a:r>
          </a:p>
          <a:p>
            <a:endParaRPr lang="en-US" sz="2000" b="1" i="1" dirty="0"/>
          </a:p>
          <a:p>
            <a:pPr marL="0" indent="0">
              <a:buNone/>
            </a:pPr>
            <a:endParaRPr lang="en-US" sz="2000" dirty="0" smtClean="0"/>
          </a:p>
          <a:p>
            <a:endParaRPr lang="en-US" dirty="0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35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Non-Encumbered Payment Travel Checklist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Contact Brentwood Travel: 314-439-5700</a:t>
            </a:r>
          </a:p>
          <a:p>
            <a:r>
              <a:rPr lang="en-US" sz="2000" dirty="0" smtClean="0"/>
              <a:t>Budget Sheet (Location)</a:t>
            </a:r>
          </a:p>
          <a:p>
            <a:r>
              <a:rPr lang="en-US" sz="2000" dirty="0"/>
              <a:t>Vouchers </a:t>
            </a:r>
            <a:r>
              <a:rPr lang="en-US" sz="2000" dirty="0" smtClean="0"/>
              <a:t>(Used </a:t>
            </a:r>
            <a:r>
              <a:rPr lang="en-US" sz="2000" dirty="0"/>
              <a:t>when payment is </a:t>
            </a:r>
            <a:r>
              <a:rPr lang="en-US" sz="2000" dirty="0" smtClean="0"/>
              <a:t>requested)</a:t>
            </a:r>
          </a:p>
          <a:p>
            <a:r>
              <a:rPr lang="en-US" sz="2000" dirty="0" smtClean="0"/>
              <a:t>Expense Report (Actual/Advanced)</a:t>
            </a:r>
          </a:p>
          <a:p>
            <a:r>
              <a:rPr lang="en-US" sz="2000" dirty="0" smtClean="0"/>
              <a:t>Authorization for Travel (IN-90)</a:t>
            </a:r>
          </a:p>
          <a:p>
            <a:r>
              <a:rPr lang="en-US" sz="2000" dirty="0" smtClean="0"/>
              <a:t>Hotel Reservation/Confirmation</a:t>
            </a:r>
          </a:p>
          <a:p>
            <a:r>
              <a:rPr lang="en-US" sz="2000" dirty="0" smtClean="0"/>
              <a:t>Documentation of Conference</a:t>
            </a:r>
          </a:p>
          <a:p>
            <a:r>
              <a:rPr lang="en-US" sz="2000" dirty="0" smtClean="0"/>
              <a:t>Registration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1600" b="1" i="1" dirty="0" smtClean="0"/>
              <a:t>Refer to Voucher for Advancement, Voucher to Pay for Travel, and IN-90 forms</a:t>
            </a:r>
            <a:endParaRPr lang="en-US" sz="1600" b="1" i="1" dirty="0"/>
          </a:p>
        </p:txBody>
      </p:sp>
      <p:pic>
        <p:nvPicPr>
          <p:cNvPr id="6" name="Picture 44" descr="C:\Users\Drew\AppData\Local\Microsoft\Windows\INetCache\IE\6DUJN8SH\MC900442164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4434" y="5337207"/>
            <a:ext cx="410391" cy="410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C61A-11A4-C04A-A9D0-98410692EE9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73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ts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1">
        <a:dk1>
          <a:srgbClr val="000000"/>
        </a:dk1>
        <a:lt1>
          <a:srgbClr val="FFFFFF"/>
        </a:lt1>
        <a:dk2>
          <a:srgbClr val="008000"/>
        </a:dk2>
        <a:lt2>
          <a:srgbClr val="666699"/>
        </a:lt2>
        <a:accent1>
          <a:srgbClr val="3399FF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E75C00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2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3399FF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E75C00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0066FF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AAB8FF"/>
        </a:accent5>
        <a:accent6>
          <a:srgbClr val="E75C00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4">
        <a:dk1>
          <a:srgbClr val="008000"/>
        </a:dk1>
        <a:lt1>
          <a:srgbClr val="FFFFFF"/>
        </a:lt1>
        <a:dk2>
          <a:srgbClr val="000000"/>
        </a:dk2>
        <a:lt2>
          <a:srgbClr val="666699"/>
        </a:lt2>
        <a:accent1>
          <a:srgbClr val="0066FF"/>
        </a:accent1>
        <a:accent2>
          <a:srgbClr val="FF6600"/>
        </a:accent2>
        <a:accent3>
          <a:srgbClr val="FFFFFF"/>
        </a:accent3>
        <a:accent4>
          <a:srgbClr val="006C00"/>
        </a:accent4>
        <a:accent5>
          <a:srgbClr val="AAB8FF"/>
        </a:accent5>
        <a:accent6>
          <a:srgbClr val="E75C00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5">
        <a:dk1>
          <a:srgbClr val="009900"/>
        </a:dk1>
        <a:lt1>
          <a:srgbClr val="FFFFFF"/>
        </a:lt1>
        <a:dk2>
          <a:srgbClr val="000000"/>
        </a:dk2>
        <a:lt2>
          <a:srgbClr val="666699"/>
        </a:lt2>
        <a:accent1>
          <a:srgbClr val="0000FF"/>
        </a:accent1>
        <a:accent2>
          <a:srgbClr val="FF9933"/>
        </a:accent2>
        <a:accent3>
          <a:srgbClr val="FFFFFF"/>
        </a:accent3>
        <a:accent4>
          <a:srgbClr val="008200"/>
        </a:accent4>
        <a:accent5>
          <a:srgbClr val="AAAAFF"/>
        </a:accent5>
        <a:accent6>
          <a:srgbClr val="E78A2D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6">
        <a:dk1>
          <a:srgbClr val="33CC33"/>
        </a:dk1>
        <a:lt1>
          <a:srgbClr val="FFFFFF"/>
        </a:lt1>
        <a:dk2>
          <a:srgbClr val="000000"/>
        </a:dk2>
        <a:lt2>
          <a:srgbClr val="666699"/>
        </a:lt2>
        <a:accent1>
          <a:srgbClr val="0000FF"/>
        </a:accent1>
        <a:accent2>
          <a:srgbClr val="FF9933"/>
        </a:accent2>
        <a:accent3>
          <a:srgbClr val="FFFFFF"/>
        </a:accent3>
        <a:accent4>
          <a:srgbClr val="2AAE2A"/>
        </a:accent4>
        <a:accent5>
          <a:srgbClr val="AAAAFF"/>
        </a:accent5>
        <a:accent6>
          <a:srgbClr val="E78A2D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515CC012AB1E4A9A50F2018FBC7441" ma:contentTypeVersion="0" ma:contentTypeDescription="Create a new document." ma:contentTypeScope="" ma:versionID="a31bc41ebe1c92fd302e0c4fcc96232a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A3AE124-A9BB-4559-8C86-36D0471338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AF8B529D-CC49-43B6-A767-4AEE8470078B}">
  <ds:schemaRefs>
    <ds:schemaRef ds:uri="http://purl.org/dc/elements/1.1/"/>
    <ds:schemaRef ds:uri="http://purl.org/dc/dcmitype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F4D62EC0-4203-4F7C-9195-906CB867A1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55815</TotalTime>
  <Words>2042</Words>
  <Application>Microsoft Office PowerPoint</Application>
  <PresentationFormat>On-screen Show (4:3)</PresentationFormat>
  <Paragraphs>362</Paragraphs>
  <Slides>43</Slides>
  <Notes>11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Dots</vt:lpstr>
      <vt:lpstr>PowerPoint Presentation</vt:lpstr>
      <vt:lpstr>Agenda</vt:lpstr>
      <vt:lpstr>Forms and Support Documents</vt:lpstr>
      <vt:lpstr>Accounts Payable Property Control</vt:lpstr>
      <vt:lpstr>Accounts Payable Overview</vt:lpstr>
      <vt:lpstr>Key Changes</vt:lpstr>
      <vt:lpstr>Changes to Voucher Certification </vt:lpstr>
      <vt:lpstr>Non-Encumbered Payment - Reimbursements</vt:lpstr>
      <vt:lpstr>Non-Encumbered Payment Travel Checklist</vt:lpstr>
      <vt:lpstr>Travel Expense Process </vt:lpstr>
      <vt:lpstr>Mileage Reimbursement Overview</vt:lpstr>
      <vt:lpstr>Non-Encumbered Payment – Meeting Expense</vt:lpstr>
      <vt:lpstr>Meeting Expense Process</vt:lpstr>
      <vt:lpstr>Non-Encumbered Payments - Postage</vt:lpstr>
      <vt:lpstr>Postage Expense Process</vt:lpstr>
      <vt:lpstr>Agenda</vt:lpstr>
      <vt:lpstr>Agenda</vt:lpstr>
      <vt:lpstr>Overview</vt:lpstr>
      <vt:lpstr>Fiscal Control Directory</vt:lpstr>
      <vt:lpstr>Fiscal Control Deadlines</vt:lpstr>
      <vt:lpstr>Student Activity Accounts</vt:lpstr>
      <vt:lpstr>Student Activity Accounts</vt:lpstr>
      <vt:lpstr>Student Activity Accounts</vt:lpstr>
      <vt:lpstr>Agenda</vt:lpstr>
      <vt:lpstr>Forms and Support Documents</vt:lpstr>
      <vt:lpstr>Treasurer’s Office Directory</vt:lpstr>
      <vt:lpstr>Treasurer’s Office Overview</vt:lpstr>
      <vt:lpstr>When to Contact the Treasurer’s Office</vt:lpstr>
      <vt:lpstr>When to Contact the Treasurer’s Office</vt:lpstr>
      <vt:lpstr>Checking Accounts</vt:lpstr>
      <vt:lpstr>School Checking Accounts</vt:lpstr>
      <vt:lpstr>Agenda</vt:lpstr>
      <vt:lpstr>Risk Management</vt:lpstr>
      <vt:lpstr>Forms and Support Documents</vt:lpstr>
      <vt:lpstr>Safety and Risk Management Committee</vt:lpstr>
      <vt:lpstr>Safety Rules all Employees</vt:lpstr>
      <vt:lpstr>Safety Rules all Employees (Con’t)</vt:lpstr>
      <vt:lpstr>Emergency Procedures</vt:lpstr>
      <vt:lpstr>Violence Prevention</vt:lpstr>
      <vt:lpstr>Violence Prevention Training</vt:lpstr>
      <vt:lpstr>Work Related Injury/Accident Investigation</vt:lpstr>
      <vt:lpstr>Worker Compensation Incentive Program</vt:lpstr>
      <vt:lpstr>Question and Answer</vt:lpstr>
    </vt:vector>
  </TitlesOfParts>
  <Company>EPI-USE America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Template</dc:title>
  <dc:subject>Payroll</dc:subject>
  <dc:creator>Jason Prince</dc:creator>
  <cp:lastModifiedBy>admin</cp:lastModifiedBy>
  <cp:revision>405</cp:revision>
  <cp:lastPrinted>2014-07-24T21:30:44Z</cp:lastPrinted>
  <dcterms:created xsi:type="dcterms:W3CDTF">2009-09-30T14:38:12Z</dcterms:created>
  <dcterms:modified xsi:type="dcterms:W3CDTF">2018-07-17T21:06:21Z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0x01010085515CC012AB1E4A9A50F2018FBC7441</vt:lpwstr>
  </property>
</Properties>
</file>